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4" r:id="rId1"/>
  </p:sldMasterIdLst>
  <p:notesMasterIdLst>
    <p:notesMasterId r:id="rId15"/>
  </p:notesMasterIdLst>
  <p:sldIdLst>
    <p:sldId id="256" r:id="rId2"/>
    <p:sldId id="257" r:id="rId3"/>
    <p:sldId id="267" r:id="rId4"/>
    <p:sldId id="258" r:id="rId5"/>
    <p:sldId id="262" r:id="rId6"/>
    <p:sldId id="264" r:id="rId7"/>
    <p:sldId id="259" r:id="rId8"/>
    <p:sldId id="268" r:id="rId9"/>
    <p:sldId id="269" r:id="rId10"/>
    <p:sldId id="260" r:id="rId11"/>
    <p:sldId id="263" r:id="rId12"/>
    <p:sldId id="266" r:id="rId13"/>
    <p:sldId id="26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33"/>
    <p:restoredTop sz="74577"/>
  </p:normalViewPr>
  <p:slideViewPr>
    <p:cSldViewPr snapToGrid="0">
      <p:cViewPr varScale="1">
        <p:scale>
          <a:sx n="90" d="100"/>
          <a:sy n="90" d="100"/>
        </p:scale>
        <p:origin x="122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eg>
</file>

<file path=ppt/media/image15.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6E95BC-5322-074A-A293-9AC8D24A2850}" type="datetimeFigureOut">
              <a:rPr lang="en-US" smtClean="0"/>
              <a:t>1/12/23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4AE4FA-2E14-BF4D-878C-E8E7724EB2A2}" type="slidenum">
              <a:rPr lang="en-US" smtClean="0"/>
              <a:t>‹#›</a:t>
            </a:fld>
            <a:endParaRPr lang="en-US"/>
          </a:p>
        </p:txBody>
      </p:sp>
    </p:spTree>
    <p:extLst>
      <p:ext uri="{BB962C8B-B14F-4D97-AF65-F5344CB8AC3E}">
        <p14:creationId xmlns:p14="http://schemas.microsoft.com/office/powerpoint/2010/main" val="38451617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So let’s get into motivation. There’s a sentiment echoed a lot by government:</a:t>
            </a:r>
          </a:p>
          <a:p>
            <a:pPr marL="171450" indent="-171450">
              <a:buFont typeface="Arial" panose="020B0604020202020204" pitchFamily="34" charset="0"/>
              <a:buChar char="•"/>
            </a:pPr>
            <a:r>
              <a:rPr lang="en-US" dirty="0"/>
              <a:t>Academics at the science-policy interface have contended that indeed they should, and that there should be an effort on</a:t>
            </a:r>
          </a:p>
          <a:p>
            <a:pPr marL="171450" indent="-171450">
              <a:buFont typeface="Arial" panose="020B0604020202020204" pitchFamily="34" charset="0"/>
              <a:buChar char="•"/>
            </a:pPr>
            <a:r>
              <a:rPr lang="en-US" dirty="0"/>
              <a:t>Of course, there are challenges</a:t>
            </a:r>
          </a:p>
          <a:p>
            <a:endParaRPr lang="en-US" dirty="0"/>
          </a:p>
        </p:txBody>
      </p:sp>
      <p:sp>
        <p:nvSpPr>
          <p:cNvPr id="4" name="Slide Number Placeholder 3"/>
          <p:cNvSpPr>
            <a:spLocks noGrp="1"/>
          </p:cNvSpPr>
          <p:nvPr>
            <p:ph type="sldNum" sz="quarter" idx="5"/>
          </p:nvPr>
        </p:nvSpPr>
        <p:spPr/>
        <p:txBody>
          <a:bodyPr/>
          <a:lstStyle/>
          <a:p>
            <a:fld id="{E04AE4FA-2E14-BF4D-878C-E8E7724EB2A2}" type="slidenum">
              <a:rPr lang="en-US" smtClean="0"/>
              <a:t>2</a:t>
            </a:fld>
            <a:endParaRPr lang="en-US"/>
          </a:p>
        </p:txBody>
      </p:sp>
    </p:spTree>
    <p:extLst>
      <p:ext uri="{BB962C8B-B14F-4D97-AF65-F5344CB8AC3E}">
        <p14:creationId xmlns:p14="http://schemas.microsoft.com/office/powerpoint/2010/main" val="12549736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And what this last stage, </a:t>
            </a:r>
            <a:r>
              <a:rPr lang="en-US" dirty="0" err="1"/>
              <a:t>referencesearch</a:t>
            </a:r>
            <a:r>
              <a:rPr lang="en-US" dirty="0"/>
              <a:t>, does, is it looks at our probable citations against these massive indices, and tried to identify matches and provide a score of how good that match is</a:t>
            </a:r>
          </a:p>
          <a:p>
            <a:pPr marL="171450" indent="-171450">
              <a:buFont typeface="Arial" panose="020B0604020202020204" pitchFamily="34" charset="0"/>
              <a:buChar char="•"/>
            </a:pPr>
            <a:r>
              <a:rPr lang="en-US" dirty="0"/>
              <a:t>Let’s take an example:</a:t>
            </a:r>
          </a:p>
          <a:p>
            <a:pPr marL="628650" lvl="1" indent="-171450">
              <a:buFont typeface="Arial" panose="020B0604020202020204" pitchFamily="34" charset="0"/>
              <a:buChar char="•"/>
            </a:pPr>
            <a:r>
              <a:rPr lang="en-US" dirty="0"/>
              <a:t>We input a potential reference. It looks like this, but isn’t perfect. No DOI, a title with some weird formatting, a list of authors but also Geological survey thrown into there… but it has a journal name</a:t>
            </a:r>
          </a:p>
          <a:p>
            <a:pPr marL="628650" lvl="1" indent="-171450">
              <a:buFont typeface="Arial" panose="020B0604020202020204" pitchFamily="34" charset="0"/>
              <a:buChar char="•"/>
            </a:pPr>
            <a:r>
              <a:rPr lang="en-US" dirty="0"/>
              <a:t>When we input this into </a:t>
            </a:r>
            <a:r>
              <a:rPr lang="en-US" dirty="0" err="1"/>
              <a:t>referencesearch</a:t>
            </a:r>
            <a:r>
              <a:rPr lang="en-US" dirty="0"/>
              <a:t>, we ask it for the top 3 matches and we get these: 3 indexed citations that maybe match… but their score is very low. This is out of 100, I think.</a:t>
            </a:r>
          </a:p>
          <a:p>
            <a:pPr marL="628650" lvl="1" indent="-171450">
              <a:buFont typeface="Arial" panose="020B0604020202020204" pitchFamily="34" charset="0"/>
              <a:buChar char="•"/>
            </a:pPr>
            <a:r>
              <a:rPr lang="en-US" dirty="0"/>
              <a:t>And now, this is in part because our index hasn’t been built up to 2010 yet, so what the tool tried to do was say… here are things with at least the same journal name. They’re not great matches, BUT, this is example I could offer at the moment</a:t>
            </a:r>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But so iterating across every potential citation and pulling out high match scores would help us get out final indexed reference list.</a:t>
            </a:r>
          </a:p>
          <a:p>
            <a:endParaRPr lang="en-US" dirty="0"/>
          </a:p>
        </p:txBody>
      </p:sp>
      <p:sp>
        <p:nvSpPr>
          <p:cNvPr id="4" name="Slide Number Placeholder 3"/>
          <p:cNvSpPr>
            <a:spLocks noGrp="1"/>
          </p:cNvSpPr>
          <p:nvPr>
            <p:ph type="sldNum" sz="quarter" idx="5"/>
          </p:nvPr>
        </p:nvSpPr>
        <p:spPr/>
        <p:txBody>
          <a:bodyPr/>
          <a:lstStyle/>
          <a:p>
            <a:fld id="{E04AE4FA-2E14-BF4D-878C-E8E7724EB2A2}" type="slidenum">
              <a:rPr lang="en-US" smtClean="0"/>
              <a:t>11</a:t>
            </a:fld>
            <a:endParaRPr lang="en-US"/>
          </a:p>
        </p:txBody>
      </p:sp>
    </p:spTree>
    <p:extLst>
      <p:ext uri="{BB962C8B-B14F-4D97-AF65-F5344CB8AC3E}">
        <p14:creationId xmlns:p14="http://schemas.microsoft.com/office/powerpoint/2010/main" val="19022644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With all of these challenges in mind, if we wanted to measure scientific use in policy, how would we do it?</a:t>
            </a:r>
          </a:p>
          <a:p>
            <a:pPr marL="171450" indent="-171450">
              <a:buFont typeface="Arial" panose="020B0604020202020204" pitchFamily="34" charset="0"/>
              <a:buChar char="•"/>
            </a:pPr>
            <a:r>
              <a:rPr lang="en-US" dirty="0"/>
              <a:t>Some have used interviews with policymakers</a:t>
            </a:r>
          </a:p>
          <a:p>
            <a:pPr marL="171450" indent="-171450">
              <a:buFont typeface="Arial" panose="020B0604020202020204" pitchFamily="34" charset="0"/>
              <a:buChar char="•"/>
            </a:pPr>
            <a:r>
              <a:rPr lang="en-US" dirty="0"/>
              <a:t>Others, which interest us today, have manually assessed policy documents.</a:t>
            </a:r>
          </a:p>
          <a:p>
            <a:pPr marL="628650" lvl="1" indent="-171450">
              <a:buFont typeface="Arial" panose="020B0604020202020204" pitchFamily="34" charset="0"/>
              <a:buChar char="•"/>
            </a:pPr>
            <a:r>
              <a:rPr lang="en-US" dirty="0"/>
              <a:t>On the scale of tens or a hundred documents, indexing a little over a thousand reference</a:t>
            </a:r>
          </a:p>
          <a:p>
            <a:pPr marL="628650" lvl="1" indent="-171450">
              <a:buFont typeface="Arial" panose="020B0604020202020204" pitchFamily="34" charset="0"/>
              <a:buChar char="•"/>
            </a:pPr>
            <a:r>
              <a:rPr lang="en-US" dirty="0"/>
              <a:t>This is a tedious task – no uniformity and often referencing non-indexed works. Meaning, there isn’t a database like Web of Science to necessarily match them against.</a:t>
            </a:r>
          </a:p>
          <a:p>
            <a:pPr marL="628650" lvl="1" indent="-171450">
              <a:buFont typeface="Arial" panose="020B0604020202020204" pitchFamily="34" charset="0"/>
              <a:buChar char="•"/>
            </a:pPr>
            <a:endParaRPr lang="en-US" dirty="0"/>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So, what we set out to do is develop a computational toolkit for indexing and summarizing references in policy documents, which would allow us to analyze large bodies of text. And today we are going to give an example of how it works</a:t>
            </a:r>
          </a:p>
        </p:txBody>
      </p:sp>
      <p:sp>
        <p:nvSpPr>
          <p:cNvPr id="4" name="Slide Number Placeholder 3"/>
          <p:cNvSpPr>
            <a:spLocks noGrp="1"/>
          </p:cNvSpPr>
          <p:nvPr>
            <p:ph type="sldNum" sz="quarter" idx="5"/>
          </p:nvPr>
        </p:nvSpPr>
        <p:spPr/>
        <p:txBody>
          <a:bodyPr/>
          <a:lstStyle/>
          <a:p>
            <a:fld id="{E04AE4FA-2E14-BF4D-878C-E8E7724EB2A2}" type="slidenum">
              <a:rPr lang="en-US" smtClean="0"/>
              <a:t>3</a:t>
            </a:fld>
            <a:endParaRPr lang="en-US"/>
          </a:p>
        </p:txBody>
      </p:sp>
    </p:spTree>
    <p:extLst>
      <p:ext uri="{BB962C8B-B14F-4D97-AF65-F5344CB8AC3E}">
        <p14:creationId xmlns:p14="http://schemas.microsoft.com/office/powerpoint/2010/main" val="23550690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presentation is going to be very much about the process of this toolkit, and we’re going to follow this workflow diagram using an example.</a:t>
            </a:r>
          </a:p>
          <a:p>
            <a:pPr marL="171450" indent="-171450">
              <a:buFont typeface="Arial" panose="020B0604020202020204" pitchFamily="34" charset="0"/>
              <a:buChar char="•"/>
            </a:pPr>
            <a:r>
              <a:rPr lang="en-US" dirty="0"/>
              <a:t>So, we’ve created this toolkit called </a:t>
            </a:r>
            <a:r>
              <a:rPr lang="en-US" dirty="0" err="1"/>
              <a:t>govscienceuseR</a:t>
            </a:r>
            <a:r>
              <a:rPr lang="en-US" dirty="0"/>
              <a:t>, which is a collection of 4 packages built in the R programming language.</a:t>
            </a:r>
          </a:p>
          <a:p>
            <a:pPr marL="628650" lvl="1" indent="-171450">
              <a:buFont typeface="Arial" panose="020B0604020202020204" pitchFamily="34" charset="0"/>
              <a:buChar char="•"/>
            </a:pPr>
            <a:r>
              <a:rPr lang="en-US" dirty="0"/>
              <a:t>Even in this really beta phase they are open access and available on </a:t>
            </a:r>
            <a:r>
              <a:rPr lang="en-US" dirty="0" err="1"/>
              <a:t>github</a:t>
            </a:r>
            <a:r>
              <a:rPr lang="en-US" dirty="0"/>
              <a:t>.</a:t>
            </a:r>
          </a:p>
          <a:p>
            <a:pPr marL="171450" lvl="0" indent="-171450">
              <a:buFont typeface="Arial" panose="020B0604020202020204" pitchFamily="34" charset="0"/>
              <a:buChar char="•"/>
            </a:pPr>
            <a:r>
              <a:rPr lang="en-US" dirty="0"/>
              <a:t>So, the 4 steps:</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1. the first thing we need is a set of PDF documents, and we feed them into a couple steps in the </a:t>
            </a:r>
            <a:r>
              <a:rPr lang="en-US" dirty="0" err="1"/>
              <a:t>referenceextract</a:t>
            </a:r>
            <a:r>
              <a:rPr lang="en-US" dirty="0"/>
              <a:t> package to get an output of a data frame of probable citations, tagged with features like </a:t>
            </a:r>
            <a:r>
              <a:rPr lang="en-US" dirty="0" err="1"/>
              <a:t>jourbal</a:t>
            </a:r>
            <a:r>
              <a:rPr lang="en-US" dirty="0"/>
              <a:t> name, author. </a:t>
            </a:r>
          </a:p>
          <a:p>
            <a:pPr marL="171450" lvl="0" indent="-171450">
              <a:buFont typeface="Arial" panose="020B0604020202020204" pitchFamily="34" charset="0"/>
              <a:buChar char="•"/>
            </a:pPr>
            <a:r>
              <a:rPr lang="en-US" dirty="0"/>
              <a:t>2. But, these are far from perfect bibliometric data, so next in </a:t>
            </a:r>
            <a:r>
              <a:rPr lang="en-US" dirty="0" err="1"/>
              <a:t>referenceclassify</a:t>
            </a:r>
            <a:r>
              <a:rPr lang="en-US" dirty="0"/>
              <a:t> we clean them up and see if we can’t find some high-level matches based on journal and agency names</a:t>
            </a:r>
          </a:p>
          <a:p>
            <a:pPr marL="171450" lvl="0" indent="-171450">
              <a:buFont typeface="Arial" panose="020B0604020202020204" pitchFamily="34" charset="0"/>
              <a:buChar char="•"/>
            </a:pPr>
            <a:r>
              <a:rPr lang="en-US" dirty="0"/>
              <a:t>3. Then we have this coarse idea of what the reference are, but still not exactly. So we build an index of potential matches in </a:t>
            </a:r>
            <a:r>
              <a:rPr lang="en-US" dirty="0" err="1"/>
              <a:t>indexbuild</a:t>
            </a:r>
            <a:r>
              <a:rPr lang="en-US" dirty="0"/>
              <a:t> and then..</a:t>
            </a:r>
          </a:p>
          <a:p>
            <a:pPr marL="171450" lvl="0" indent="-171450">
              <a:buFont typeface="Arial" panose="020B0604020202020204" pitchFamily="34" charset="0"/>
              <a:buChar char="•"/>
            </a:pPr>
            <a:r>
              <a:rPr lang="en-US" dirty="0"/>
              <a:t>4. query our potential citations to the index using </a:t>
            </a:r>
            <a:r>
              <a:rPr lang="en-US" dirty="0" err="1"/>
              <a:t>referencesearch</a:t>
            </a:r>
            <a:r>
              <a:rPr lang="en-US" dirty="0"/>
              <a:t>, and ideally get out a data frame with citations matched exactly to an indexed reference</a:t>
            </a:r>
          </a:p>
        </p:txBody>
      </p:sp>
      <p:sp>
        <p:nvSpPr>
          <p:cNvPr id="4" name="Slide Number Placeholder 3"/>
          <p:cNvSpPr>
            <a:spLocks noGrp="1"/>
          </p:cNvSpPr>
          <p:nvPr>
            <p:ph type="sldNum" sz="quarter" idx="5"/>
          </p:nvPr>
        </p:nvSpPr>
        <p:spPr/>
        <p:txBody>
          <a:bodyPr/>
          <a:lstStyle/>
          <a:p>
            <a:fld id="{E04AE4FA-2E14-BF4D-878C-E8E7724EB2A2}" type="slidenum">
              <a:rPr lang="en-US" smtClean="0"/>
              <a:t>4</a:t>
            </a:fld>
            <a:endParaRPr lang="en-US"/>
          </a:p>
        </p:txBody>
      </p:sp>
    </p:spTree>
    <p:extLst>
      <p:ext uri="{BB962C8B-B14F-4D97-AF65-F5344CB8AC3E}">
        <p14:creationId xmlns:p14="http://schemas.microsoft.com/office/powerpoint/2010/main" val="442842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r>
              <a:rPr lang="en-US" b="0" i="0" dirty="0">
                <a:solidFill>
                  <a:srgbClr val="666666"/>
                </a:solidFill>
                <a:effectLst/>
                <a:latin typeface="Roboto" panose="020F0502020204030204" pitchFamily="34" charset="0"/>
              </a:rPr>
              <a:t>California’s Sustainable Groundwater Management Act (SGMA) of 2014 sets out a framework for local Groundwater Sustainability Agencies (‘Agencies’) to work towards sustainable management of their groundwater basins through groundwater sustainability plants, GSPs.</a:t>
            </a:r>
          </a:p>
          <a:p>
            <a:pPr marL="171450" indent="-171450" algn="l">
              <a:buFont typeface="Arial" panose="020B0604020202020204" pitchFamily="34" charset="0"/>
              <a:buChar char="•"/>
            </a:pPr>
            <a:r>
              <a:rPr lang="en-US" b="0" i="0" dirty="0">
                <a:solidFill>
                  <a:srgbClr val="666666"/>
                </a:solidFill>
                <a:effectLst/>
                <a:latin typeface="Roboto" panose="020F0502020204030204" pitchFamily="34" charset="0"/>
              </a:rPr>
              <a:t>Among the criteria for plan evaluation, the California Code specifies that the plans need to be ‘supported by the best available information and best available science” (23 CCR § 355.4). </a:t>
            </a:r>
          </a:p>
          <a:p>
            <a:pPr marL="628650" lvl="1" indent="-171450" algn="l">
              <a:buFont typeface="Arial" panose="020B0604020202020204" pitchFamily="34" charset="0"/>
              <a:buChar char="•"/>
            </a:pPr>
            <a:r>
              <a:rPr lang="en-US" b="0" i="0" dirty="0">
                <a:solidFill>
                  <a:srgbClr val="666666"/>
                </a:solidFill>
                <a:effectLst/>
                <a:latin typeface="Roboto" panose="020F0502020204030204" pitchFamily="34" charset="0"/>
              </a:rPr>
              <a:t>Clearly they need to ‘use science to define sustainability;’ but defining and measuring sustainability is no simple feat (Kuhlman &amp; Farrington 2010). </a:t>
            </a:r>
          </a:p>
          <a:p>
            <a:pPr marL="171450" indent="-171450" algn="l">
              <a:buFont typeface="Arial" panose="020B0604020202020204" pitchFamily="34" charset="0"/>
              <a:buChar char="•"/>
            </a:pPr>
            <a:r>
              <a:rPr lang="en-US" b="0" i="0" dirty="0">
                <a:solidFill>
                  <a:srgbClr val="666666"/>
                </a:solidFill>
                <a:effectLst/>
                <a:latin typeface="Roboto" panose="020F0502020204030204" pitchFamily="34" charset="0"/>
              </a:rPr>
              <a:t>DWR sets out six sustainability indicators as a guide, but agencies are responsible for balancing this across multiple beneficial uses: ‘domestic, municipal, agricultural, and industrial supply, among many others”</a:t>
            </a:r>
          </a:p>
          <a:p>
            <a:pPr marL="628650" lvl="1" indent="-171450" algn="l">
              <a:buFont typeface="Arial" panose="020B0604020202020204" pitchFamily="34" charset="0"/>
              <a:buChar char="•"/>
            </a:pPr>
            <a:r>
              <a:rPr lang="en-US" b="0" i="0" dirty="0">
                <a:solidFill>
                  <a:srgbClr val="666666"/>
                </a:solidFill>
                <a:effectLst/>
                <a:latin typeface="Roboto" panose="020F0502020204030204" pitchFamily="34" charset="0"/>
              </a:rPr>
              <a:t>These beneficial uses start pointing to many layers of what sustainability can include:</a:t>
            </a:r>
          </a:p>
          <a:p>
            <a:pPr marL="1085850" lvl="2" indent="-171450" algn="l">
              <a:buFont typeface="Arial" panose="020B0604020202020204" pitchFamily="34" charset="0"/>
              <a:buChar char="•"/>
            </a:pPr>
            <a:r>
              <a:rPr lang="en-US" b="0" i="0" dirty="0">
                <a:solidFill>
                  <a:srgbClr val="666666"/>
                </a:solidFill>
                <a:effectLst/>
                <a:latin typeface="Roboto" panose="020F0502020204030204" pitchFamily="34" charset="0"/>
              </a:rPr>
              <a:t>CC &amp; hydro</a:t>
            </a:r>
          </a:p>
          <a:p>
            <a:pPr marL="1085850" lvl="2" indent="-171450" algn="l">
              <a:buFont typeface="Arial" panose="020B0604020202020204" pitchFamily="34" charset="0"/>
              <a:buChar char="•"/>
            </a:pPr>
            <a:r>
              <a:rPr lang="en-US" b="0" i="0" dirty="0">
                <a:solidFill>
                  <a:srgbClr val="666666"/>
                </a:solidFill>
                <a:effectLst/>
                <a:latin typeface="Roboto" panose="020F0502020204030204" pitchFamily="34" charset="0"/>
              </a:rPr>
              <a:t>Also groundwater reliant industry</a:t>
            </a:r>
          </a:p>
          <a:p>
            <a:pPr marL="1085850" lvl="2" indent="-171450" algn="l">
              <a:buFont typeface="Arial" panose="020B0604020202020204" pitchFamily="34" charset="0"/>
              <a:buChar char="•"/>
            </a:pPr>
            <a:r>
              <a:rPr lang="en-US" b="0" i="0" dirty="0">
                <a:solidFill>
                  <a:srgbClr val="666666"/>
                </a:solidFill>
                <a:effectLst/>
                <a:latin typeface="Roboto" panose="020F0502020204030204" pitchFamily="34" charset="0"/>
              </a:rPr>
              <a:t>Decision-making, EJ, water late</a:t>
            </a:r>
          </a:p>
          <a:p>
            <a:pPr marL="628650" lvl="1" indent="-171450" algn="l">
              <a:buFont typeface="Arial" panose="020B0604020202020204" pitchFamily="34" charset="0"/>
              <a:buChar char="•"/>
            </a:pPr>
            <a:r>
              <a:rPr lang="en-US" b="0" i="0" dirty="0">
                <a:solidFill>
                  <a:srgbClr val="666666"/>
                </a:solidFill>
                <a:effectLst/>
                <a:latin typeface="Roboto" panose="020F0502020204030204" pitchFamily="34" charset="0"/>
              </a:rPr>
              <a:t>Work by Bostic Dobbin and other colleagues looking at draft plans outline that GSPs preference some stakeholders’ sustainability over others </a:t>
            </a:r>
          </a:p>
          <a:p>
            <a:pPr marL="628650" lvl="1" indent="-171450" algn="l">
              <a:buFont typeface="Arial" panose="020B0604020202020204" pitchFamily="34" charset="0"/>
              <a:buChar char="•"/>
            </a:pPr>
            <a:endParaRPr lang="en-US" b="0" i="0" dirty="0">
              <a:solidFill>
                <a:srgbClr val="666666"/>
              </a:solidFill>
              <a:effectLst/>
              <a:latin typeface="Roboto" panose="020F0502020204030204" pitchFamily="34" charset="0"/>
            </a:endParaRPr>
          </a:p>
          <a:p>
            <a:pPr algn="l"/>
            <a:r>
              <a:rPr lang="en-US" b="0" i="0" dirty="0">
                <a:solidFill>
                  <a:srgbClr val="666666"/>
                </a:solidFill>
                <a:effectLst/>
                <a:latin typeface="Roboto" panose="020F0502020204030204" pitchFamily="34" charset="0"/>
              </a:rPr>
              <a:t>Facing the challenge of managing groundwater resources across a wide array of users and interests, we ask: </a:t>
            </a:r>
          </a:p>
          <a:p>
            <a:pPr algn="l"/>
            <a:r>
              <a:rPr lang="en-US" b="1" i="0" dirty="0">
                <a:solidFill>
                  <a:srgbClr val="666666"/>
                </a:solidFill>
                <a:effectLst/>
                <a:latin typeface="Roboto" panose="020F0502020204030204" pitchFamily="34" charset="0"/>
              </a:rPr>
              <a:t>How is science used to inform the multiple dimensions of groundwater sustainability?</a:t>
            </a:r>
            <a:r>
              <a:rPr lang="en-US" b="0" i="0" dirty="0">
                <a:solidFill>
                  <a:srgbClr val="666666"/>
                </a:solidFill>
                <a:effectLst/>
                <a:latin typeface="Roboto" panose="020F0502020204030204" pitchFamily="34" charset="0"/>
              </a:rPr>
              <a:t> </a:t>
            </a:r>
          </a:p>
          <a:p>
            <a:pPr algn="l"/>
            <a:endParaRPr lang="en-US" b="0" i="0" dirty="0">
              <a:solidFill>
                <a:srgbClr val="666666"/>
              </a:solidFill>
              <a:effectLst/>
              <a:latin typeface="Roboto" panose="020F0502020204030204" pitchFamily="34" charset="0"/>
            </a:endParaRPr>
          </a:p>
          <a:p>
            <a:endParaRPr lang="en-US" dirty="0"/>
          </a:p>
        </p:txBody>
      </p:sp>
      <p:sp>
        <p:nvSpPr>
          <p:cNvPr id="4" name="Slide Number Placeholder 3"/>
          <p:cNvSpPr>
            <a:spLocks noGrp="1"/>
          </p:cNvSpPr>
          <p:nvPr>
            <p:ph type="sldNum" sz="quarter" idx="5"/>
          </p:nvPr>
        </p:nvSpPr>
        <p:spPr/>
        <p:txBody>
          <a:bodyPr/>
          <a:lstStyle/>
          <a:p>
            <a:fld id="{E04AE4FA-2E14-BF4D-878C-E8E7724EB2A2}" type="slidenum">
              <a:rPr lang="en-US" smtClean="0"/>
              <a:t>5</a:t>
            </a:fld>
            <a:endParaRPr lang="en-US"/>
          </a:p>
        </p:txBody>
      </p:sp>
    </p:spTree>
    <p:extLst>
      <p:ext uri="{BB962C8B-B14F-4D97-AF65-F5344CB8AC3E}">
        <p14:creationId xmlns:p14="http://schemas.microsoft.com/office/powerpoint/2010/main" val="41937611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4AE4FA-2E14-BF4D-878C-E8E7724EB2A2}" type="slidenum">
              <a:rPr lang="en-US" smtClean="0"/>
              <a:t>6</a:t>
            </a:fld>
            <a:endParaRPr lang="en-US"/>
          </a:p>
        </p:txBody>
      </p:sp>
    </p:spTree>
    <p:extLst>
      <p:ext uri="{BB962C8B-B14F-4D97-AF65-F5344CB8AC3E}">
        <p14:creationId xmlns:p14="http://schemas.microsoft.com/office/powerpoint/2010/main" val="3741421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1800 journal refs and 3600 agency refs</a:t>
            </a:r>
          </a:p>
          <a:p>
            <a:pPr marL="628650" lvl="1" indent="-171450">
              <a:buFont typeface="Arial" panose="020B0604020202020204" pitchFamily="34" charset="0"/>
              <a:buChar char="•"/>
            </a:pPr>
            <a:r>
              <a:rPr lang="en-US" dirty="0"/>
              <a:t>These are not yet indexed exactly, but they have been identified at these coarse levels, so let’s take a look at what jumps out</a:t>
            </a:r>
          </a:p>
          <a:p>
            <a:pPr marL="171450" lvl="0" indent="-171450">
              <a:buFont typeface="Arial" panose="020B0604020202020204" pitchFamily="34" charset="0"/>
              <a:buChar char="•"/>
            </a:pPr>
            <a:r>
              <a:rPr lang="en-US" dirty="0"/>
              <a:t>Agencies: reliance on USGS and DWR, the enforcement agency of these plans, and then a long tail of agencies, typically at the federal and state level</a:t>
            </a:r>
          </a:p>
          <a:p>
            <a:pPr marL="171450" lvl="0" indent="-171450">
              <a:buFont typeface="Arial" panose="020B0604020202020204" pitchFamily="34" charset="0"/>
              <a:buChar char="•"/>
            </a:pPr>
            <a:r>
              <a:rPr lang="en-US" dirty="0"/>
              <a:t>Journals: The top 15 here are I think all natural science journals, and are pretty close to that top layer we mentioned: hydrology and geology</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These kinds of results bring up questions like: other than discipline what are the shared features of the references that get used? </a:t>
            </a:r>
          </a:p>
          <a:p>
            <a:pPr marL="628650" lvl="1" indent="-171450">
              <a:buFont typeface="Arial" panose="020B0604020202020204" pitchFamily="34" charset="0"/>
              <a:buChar char="•"/>
            </a:pPr>
            <a:r>
              <a:rPr lang="en-US" dirty="0"/>
              <a:t>High impact or low impact? New or old?</a:t>
            </a:r>
          </a:p>
        </p:txBody>
      </p:sp>
      <p:sp>
        <p:nvSpPr>
          <p:cNvPr id="4" name="Slide Number Placeholder 3"/>
          <p:cNvSpPr>
            <a:spLocks noGrp="1"/>
          </p:cNvSpPr>
          <p:nvPr>
            <p:ph type="sldNum" sz="quarter" idx="5"/>
          </p:nvPr>
        </p:nvSpPr>
        <p:spPr/>
        <p:txBody>
          <a:bodyPr/>
          <a:lstStyle/>
          <a:p>
            <a:fld id="{E04AE4FA-2E14-BF4D-878C-E8E7724EB2A2}" type="slidenum">
              <a:rPr lang="en-US" smtClean="0"/>
              <a:t>7</a:t>
            </a:fld>
            <a:endParaRPr lang="en-US"/>
          </a:p>
        </p:txBody>
      </p:sp>
    </p:spTree>
    <p:extLst>
      <p:ext uri="{BB962C8B-B14F-4D97-AF65-F5344CB8AC3E}">
        <p14:creationId xmlns:p14="http://schemas.microsoft.com/office/powerpoint/2010/main" val="8381919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And our tool can help because we can link these journals names to journal-level metadata, like impact factor</a:t>
            </a:r>
          </a:p>
          <a:p>
            <a:pPr marL="628650" lvl="1" indent="-171450">
              <a:buFont typeface="Arial" panose="020B0604020202020204" pitchFamily="34" charset="0"/>
              <a:buChar char="•"/>
            </a:pPr>
            <a:r>
              <a:rPr lang="en-US" dirty="0"/>
              <a:t>[this image]</a:t>
            </a:r>
          </a:p>
          <a:p>
            <a:pPr marL="628650" lvl="1" indent="-171450">
              <a:buFont typeface="Arial" panose="020B0604020202020204" pitchFamily="34" charset="0"/>
              <a:buChar char="•"/>
            </a:pPr>
            <a:r>
              <a:rPr lang="en-US" dirty="0"/>
              <a:t>Our research has found, for these documents and others, that high impact is really not so important for policy references. Instead, the highest-cited journals are specialized to the domain and/or technical/applied journals.</a:t>
            </a:r>
          </a:p>
          <a:p>
            <a:pPr marL="171450" indent="-171450">
              <a:buFont typeface="Arial" panose="020B0604020202020204" pitchFamily="34" charset="0"/>
              <a:buChar char="•"/>
            </a:pPr>
            <a:r>
              <a:rPr lang="en-US" dirty="0"/>
              <a:t>What about age?</a:t>
            </a:r>
          </a:p>
        </p:txBody>
      </p:sp>
      <p:sp>
        <p:nvSpPr>
          <p:cNvPr id="4" name="Slide Number Placeholder 3"/>
          <p:cNvSpPr>
            <a:spLocks noGrp="1"/>
          </p:cNvSpPr>
          <p:nvPr>
            <p:ph type="sldNum" sz="quarter" idx="5"/>
          </p:nvPr>
        </p:nvSpPr>
        <p:spPr/>
        <p:txBody>
          <a:bodyPr/>
          <a:lstStyle/>
          <a:p>
            <a:fld id="{E04AE4FA-2E14-BF4D-878C-E8E7724EB2A2}" type="slidenum">
              <a:rPr lang="en-US" smtClean="0"/>
              <a:t>8</a:t>
            </a:fld>
            <a:endParaRPr lang="en-US"/>
          </a:p>
        </p:txBody>
      </p:sp>
    </p:spTree>
    <p:extLst>
      <p:ext uri="{BB962C8B-B14F-4D97-AF65-F5344CB8AC3E}">
        <p14:creationId xmlns:p14="http://schemas.microsoft.com/office/powerpoint/2010/main" val="41760145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Also, it takes time to get your science heard</a:t>
            </a:r>
          </a:p>
          <a:p>
            <a:pPr marL="171450" indent="-171450">
              <a:buFont typeface="Arial" panose="020B0604020202020204" pitchFamily="34" charset="0"/>
              <a:buChar char="•"/>
            </a:pPr>
            <a:r>
              <a:rPr lang="en-US" dirty="0"/>
              <a:t>Plot of year published and counts of citations</a:t>
            </a:r>
          </a:p>
          <a:p>
            <a:pPr marL="171450" indent="-171450">
              <a:buFont typeface="Arial" panose="020B0604020202020204" pitchFamily="34" charset="0"/>
              <a:buChar char="•"/>
            </a:pPr>
            <a:r>
              <a:rPr lang="en-US" dirty="0"/>
              <a:t>Mean age of references is around 20 years old, median about 14 so the most commonly cited referenced are from somewhere between 2001-2008.</a:t>
            </a:r>
          </a:p>
        </p:txBody>
      </p:sp>
      <p:sp>
        <p:nvSpPr>
          <p:cNvPr id="4" name="Slide Number Placeholder 3"/>
          <p:cNvSpPr>
            <a:spLocks noGrp="1"/>
          </p:cNvSpPr>
          <p:nvPr>
            <p:ph type="sldNum" sz="quarter" idx="5"/>
          </p:nvPr>
        </p:nvSpPr>
        <p:spPr/>
        <p:txBody>
          <a:bodyPr/>
          <a:lstStyle/>
          <a:p>
            <a:fld id="{E04AE4FA-2E14-BF4D-878C-E8E7724EB2A2}" type="slidenum">
              <a:rPr lang="en-US" smtClean="0"/>
              <a:t>9</a:t>
            </a:fld>
            <a:endParaRPr lang="en-US"/>
          </a:p>
        </p:txBody>
      </p:sp>
    </p:spTree>
    <p:extLst>
      <p:ext uri="{BB962C8B-B14F-4D97-AF65-F5344CB8AC3E}">
        <p14:creationId xmlns:p14="http://schemas.microsoft.com/office/powerpoint/2010/main" val="858305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But so far, these results are not exact. They are based on a pretty coarse level: we can see things like agency and journal name, so we can’t know any more about it than what journal-level metadata can tell us. </a:t>
            </a:r>
          </a:p>
          <a:p>
            <a:pPr marL="628650" lvl="1" indent="-171450">
              <a:buFont typeface="Arial" panose="020B0604020202020204" pitchFamily="34" charset="0"/>
              <a:buChar char="•"/>
            </a:pPr>
            <a:r>
              <a:rPr lang="en-US" dirty="0"/>
              <a:t>So, we want to dig deeper by matching our probable references to an index. This is where index build comes in</a:t>
            </a:r>
          </a:p>
          <a:p>
            <a:pPr marL="171450" lvl="0" indent="-171450">
              <a:buFont typeface="Arial" panose="020B0604020202020204" pitchFamily="34" charset="0"/>
              <a:buChar char="•"/>
            </a:pPr>
            <a:r>
              <a:rPr lang="en-US" dirty="0"/>
              <a:t>We can take the themes from journal metadata: for instance here are the top themes from the journals we saw</a:t>
            </a:r>
          </a:p>
          <a:p>
            <a:pPr marL="171450" lvl="0" indent="-171450">
              <a:buFont typeface="Arial" panose="020B0604020202020204" pitchFamily="34" charset="0"/>
              <a:buChar char="•"/>
            </a:pPr>
            <a:r>
              <a:rPr lang="en-US" dirty="0"/>
              <a:t>Then we rely on </a:t>
            </a:r>
            <a:r>
              <a:rPr lang="en-US" dirty="0" err="1"/>
              <a:t>openAlex</a:t>
            </a:r>
            <a:r>
              <a:rPr lang="en-US" dirty="0"/>
              <a:t> software to link these themes to what they call concepts, and then build out an index. Or basically, a giant list of journals. This is where our vignette stops a bit, because building these indices take time – </a:t>
            </a:r>
          </a:p>
          <a:p>
            <a:pPr marL="628650" lvl="1" indent="-171450">
              <a:buFont typeface="Arial" panose="020B0604020202020204" pitchFamily="34" charset="0"/>
              <a:buChar char="•"/>
            </a:pPr>
            <a:r>
              <a:rPr lang="en-US" dirty="0"/>
              <a:t>We’re talking in the tens of millions of works</a:t>
            </a:r>
          </a:p>
          <a:p>
            <a:pPr marL="628650" lvl="1" indent="-171450">
              <a:buFont typeface="Arial" panose="020B0604020202020204" pitchFamily="34" charset="0"/>
              <a:buChar char="•"/>
            </a:pPr>
            <a:r>
              <a:rPr lang="en-US" dirty="0"/>
              <a:t>But we can a little example…</a:t>
            </a:r>
          </a:p>
          <a:p>
            <a:pPr marL="171450" lvl="0" indent="-171450">
              <a:buFont typeface="Arial" panose="020B0604020202020204" pitchFamily="34" charset="0"/>
              <a:buChar char="•"/>
            </a:pPr>
            <a:r>
              <a:rPr lang="en-US" dirty="0"/>
              <a:t>So here is just an extract from a draft index, which are political science works between 2000-2003, of which there are 630K</a:t>
            </a:r>
          </a:p>
        </p:txBody>
      </p:sp>
      <p:sp>
        <p:nvSpPr>
          <p:cNvPr id="4" name="Slide Number Placeholder 3"/>
          <p:cNvSpPr>
            <a:spLocks noGrp="1"/>
          </p:cNvSpPr>
          <p:nvPr>
            <p:ph type="sldNum" sz="quarter" idx="5"/>
          </p:nvPr>
        </p:nvSpPr>
        <p:spPr/>
        <p:txBody>
          <a:bodyPr/>
          <a:lstStyle/>
          <a:p>
            <a:fld id="{E04AE4FA-2E14-BF4D-878C-E8E7724EB2A2}" type="slidenum">
              <a:rPr lang="en-US" smtClean="0"/>
              <a:t>10</a:t>
            </a:fld>
            <a:endParaRPr lang="en-US"/>
          </a:p>
        </p:txBody>
      </p:sp>
    </p:spTree>
    <p:extLst>
      <p:ext uri="{BB962C8B-B14F-4D97-AF65-F5344CB8AC3E}">
        <p14:creationId xmlns:p14="http://schemas.microsoft.com/office/powerpoint/2010/main" val="26571320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81D74-CD87-6D13-90B3-399C68B4D13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892D1B9-3C82-448B-71C9-3285C001ADA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C6F518E-FB1A-F5A4-7ED1-00A8A0CD48DE}"/>
              </a:ext>
            </a:extLst>
          </p:cNvPr>
          <p:cNvSpPr>
            <a:spLocks noGrp="1"/>
          </p:cNvSpPr>
          <p:nvPr>
            <p:ph type="dt" sz="half" idx="10"/>
          </p:nvPr>
        </p:nvSpPr>
        <p:spPr/>
        <p:txBody>
          <a:bodyPr/>
          <a:lstStyle/>
          <a:p>
            <a:fld id="{A99CE243-5537-844C-92A9-65770DC733D5}" type="datetime1">
              <a:rPr lang="en-US" smtClean="0"/>
              <a:t>1/12/23</a:t>
            </a:fld>
            <a:endParaRPr lang="en-US"/>
          </a:p>
        </p:txBody>
      </p:sp>
      <p:sp>
        <p:nvSpPr>
          <p:cNvPr id="5" name="Footer Placeholder 4">
            <a:extLst>
              <a:ext uri="{FF2B5EF4-FFF2-40B4-BE49-F238E27FC236}">
                <a16:creationId xmlns:a16="http://schemas.microsoft.com/office/drawing/2014/main" id="{CC7EFB2E-D3F2-95C5-E49A-F6A7103054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D91E8F-A997-571D-7BA5-7D5165325014}"/>
              </a:ext>
            </a:extLst>
          </p:cNvPr>
          <p:cNvSpPr>
            <a:spLocks noGrp="1"/>
          </p:cNvSpPr>
          <p:nvPr>
            <p:ph type="sldNum" sz="quarter" idx="12"/>
          </p:nvPr>
        </p:nvSpPr>
        <p:spPr/>
        <p:txBody>
          <a:bodyPr/>
          <a:lstStyle/>
          <a:p>
            <a:fld id="{FC7FD44B-DBB9-AF40-B63D-0D6531E5EE9F}" type="slidenum">
              <a:rPr lang="en-US" smtClean="0"/>
              <a:t>‹#›</a:t>
            </a:fld>
            <a:endParaRPr lang="en-US"/>
          </a:p>
        </p:txBody>
      </p:sp>
    </p:spTree>
    <p:extLst>
      <p:ext uri="{BB962C8B-B14F-4D97-AF65-F5344CB8AC3E}">
        <p14:creationId xmlns:p14="http://schemas.microsoft.com/office/powerpoint/2010/main" val="34209588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7330A-0B2A-5A6F-CBD0-95AA065962D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A9EE04D-3FD2-D1C6-CDC5-981728A77A5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924474-1239-B8CA-F054-016CBA6DB5A8}"/>
              </a:ext>
            </a:extLst>
          </p:cNvPr>
          <p:cNvSpPr>
            <a:spLocks noGrp="1"/>
          </p:cNvSpPr>
          <p:nvPr>
            <p:ph type="dt" sz="half" idx="10"/>
          </p:nvPr>
        </p:nvSpPr>
        <p:spPr/>
        <p:txBody>
          <a:bodyPr/>
          <a:lstStyle/>
          <a:p>
            <a:fld id="{B95E670F-0730-B348-949D-AFD43ECC9DC4}" type="datetime1">
              <a:rPr lang="en-US" smtClean="0"/>
              <a:t>1/12/23</a:t>
            </a:fld>
            <a:endParaRPr lang="en-US"/>
          </a:p>
        </p:txBody>
      </p:sp>
      <p:sp>
        <p:nvSpPr>
          <p:cNvPr id="5" name="Footer Placeholder 4">
            <a:extLst>
              <a:ext uri="{FF2B5EF4-FFF2-40B4-BE49-F238E27FC236}">
                <a16:creationId xmlns:a16="http://schemas.microsoft.com/office/drawing/2014/main" id="{0533DFFD-4A57-555C-0B00-2BAA086B56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396B10-5879-F9F4-6A5C-4794ED162CD4}"/>
              </a:ext>
            </a:extLst>
          </p:cNvPr>
          <p:cNvSpPr>
            <a:spLocks noGrp="1"/>
          </p:cNvSpPr>
          <p:nvPr>
            <p:ph type="sldNum" sz="quarter" idx="12"/>
          </p:nvPr>
        </p:nvSpPr>
        <p:spPr/>
        <p:txBody>
          <a:bodyPr/>
          <a:lstStyle/>
          <a:p>
            <a:fld id="{FC7FD44B-DBB9-AF40-B63D-0D6531E5EE9F}" type="slidenum">
              <a:rPr lang="en-US" smtClean="0"/>
              <a:t>‹#›</a:t>
            </a:fld>
            <a:endParaRPr lang="en-US"/>
          </a:p>
        </p:txBody>
      </p:sp>
    </p:spTree>
    <p:extLst>
      <p:ext uri="{BB962C8B-B14F-4D97-AF65-F5344CB8AC3E}">
        <p14:creationId xmlns:p14="http://schemas.microsoft.com/office/powerpoint/2010/main" val="31215046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54127B8-08AA-0E22-F3F9-BAA3C01C990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BD6F6C3-640F-A470-A600-D0AF6288A3F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94222F-4778-97AF-B3AB-C58C344172EF}"/>
              </a:ext>
            </a:extLst>
          </p:cNvPr>
          <p:cNvSpPr>
            <a:spLocks noGrp="1"/>
          </p:cNvSpPr>
          <p:nvPr>
            <p:ph type="dt" sz="half" idx="10"/>
          </p:nvPr>
        </p:nvSpPr>
        <p:spPr/>
        <p:txBody>
          <a:bodyPr/>
          <a:lstStyle/>
          <a:p>
            <a:fld id="{50EEFDF8-F3F0-454E-BBCC-54B3357BE70E}" type="datetime1">
              <a:rPr lang="en-US" smtClean="0"/>
              <a:t>1/12/23</a:t>
            </a:fld>
            <a:endParaRPr lang="en-US"/>
          </a:p>
        </p:txBody>
      </p:sp>
      <p:sp>
        <p:nvSpPr>
          <p:cNvPr id="5" name="Footer Placeholder 4">
            <a:extLst>
              <a:ext uri="{FF2B5EF4-FFF2-40B4-BE49-F238E27FC236}">
                <a16:creationId xmlns:a16="http://schemas.microsoft.com/office/drawing/2014/main" id="{2CD06F7B-2215-9358-5858-62FFC020DC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5005EE-9F4C-AB97-FD96-5F9577BA95C7}"/>
              </a:ext>
            </a:extLst>
          </p:cNvPr>
          <p:cNvSpPr>
            <a:spLocks noGrp="1"/>
          </p:cNvSpPr>
          <p:nvPr>
            <p:ph type="sldNum" sz="quarter" idx="12"/>
          </p:nvPr>
        </p:nvSpPr>
        <p:spPr/>
        <p:txBody>
          <a:bodyPr/>
          <a:lstStyle/>
          <a:p>
            <a:fld id="{FC7FD44B-DBB9-AF40-B63D-0D6531E5EE9F}" type="slidenum">
              <a:rPr lang="en-US" smtClean="0"/>
              <a:t>‹#›</a:t>
            </a:fld>
            <a:endParaRPr lang="en-US"/>
          </a:p>
        </p:txBody>
      </p:sp>
    </p:spTree>
    <p:extLst>
      <p:ext uri="{BB962C8B-B14F-4D97-AF65-F5344CB8AC3E}">
        <p14:creationId xmlns:p14="http://schemas.microsoft.com/office/powerpoint/2010/main" val="931715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DB6C7-F4D8-85BB-B435-9DAD7E14B28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AC0C3C-6C4F-4257-ECBE-058E7E495CB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7DD5A8-99BA-A0DC-9606-325A2E9EDA9A}"/>
              </a:ext>
            </a:extLst>
          </p:cNvPr>
          <p:cNvSpPr>
            <a:spLocks noGrp="1"/>
          </p:cNvSpPr>
          <p:nvPr>
            <p:ph type="dt" sz="half" idx="10"/>
          </p:nvPr>
        </p:nvSpPr>
        <p:spPr/>
        <p:txBody>
          <a:bodyPr/>
          <a:lstStyle/>
          <a:p>
            <a:fld id="{C6777D51-0A87-AE4D-A854-D5D288959B29}" type="datetime1">
              <a:rPr lang="en-US" smtClean="0"/>
              <a:t>1/12/23</a:t>
            </a:fld>
            <a:endParaRPr lang="en-US"/>
          </a:p>
        </p:txBody>
      </p:sp>
      <p:sp>
        <p:nvSpPr>
          <p:cNvPr id="5" name="Footer Placeholder 4">
            <a:extLst>
              <a:ext uri="{FF2B5EF4-FFF2-40B4-BE49-F238E27FC236}">
                <a16:creationId xmlns:a16="http://schemas.microsoft.com/office/drawing/2014/main" id="{67B5D067-CBD8-8E89-F9FF-42FA29D44D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6CC9AB-6B06-AB3C-2561-9C80DFBC691C}"/>
              </a:ext>
            </a:extLst>
          </p:cNvPr>
          <p:cNvSpPr>
            <a:spLocks noGrp="1"/>
          </p:cNvSpPr>
          <p:nvPr>
            <p:ph type="sldNum" sz="quarter" idx="12"/>
          </p:nvPr>
        </p:nvSpPr>
        <p:spPr/>
        <p:txBody>
          <a:bodyPr/>
          <a:lstStyle/>
          <a:p>
            <a:fld id="{FC7FD44B-DBB9-AF40-B63D-0D6531E5EE9F}" type="slidenum">
              <a:rPr lang="en-US" smtClean="0"/>
              <a:t>‹#›</a:t>
            </a:fld>
            <a:endParaRPr lang="en-US"/>
          </a:p>
        </p:txBody>
      </p:sp>
    </p:spTree>
    <p:extLst>
      <p:ext uri="{BB962C8B-B14F-4D97-AF65-F5344CB8AC3E}">
        <p14:creationId xmlns:p14="http://schemas.microsoft.com/office/powerpoint/2010/main" val="122782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C1C01-840B-8925-6958-C3E6D7AA584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5F48684-07CC-F126-3581-60F137C8BCD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3091A3E-44AD-A774-DFC2-28901F2ED1A3}"/>
              </a:ext>
            </a:extLst>
          </p:cNvPr>
          <p:cNvSpPr>
            <a:spLocks noGrp="1"/>
          </p:cNvSpPr>
          <p:nvPr>
            <p:ph type="dt" sz="half" idx="10"/>
          </p:nvPr>
        </p:nvSpPr>
        <p:spPr/>
        <p:txBody>
          <a:bodyPr/>
          <a:lstStyle/>
          <a:p>
            <a:fld id="{E9A23BB4-7089-3143-8A1A-3541AC629704}" type="datetime1">
              <a:rPr lang="en-US" smtClean="0"/>
              <a:t>1/12/23</a:t>
            </a:fld>
            <a:endParaRPr lang="en-US"/>
          </a:p>
        </p:txBody>
      </p:sp>
      <p:sp>
        <p:nvSpPr>
          <p:cNvPr id="5" name="Footer Placeholder 4">
            <a:extLst>
              <a:ext uri="{FF2B5EF4-FFF2-40B4-BE49-F238E27FC236}">
                <a16:creationId xmlns:a16="http://schemas.microsoft.com/office/drawing/2014/main" id="{8CBB2F9C-8223-0824-F12B-C914D9ACFD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767565-EA4B-9316-FB08-458CB1F66565}"/>
              </a:ext>
            </a:extLst>
          </p:cNvPr>
          <p:cNvSpPr>
            <a:spLocks noGrp="1"/>
          </p:cNvSpPr>
          <p:nvPr>
            <p:ph type="sldNum" sz="quarter" idx="12"/>
          </p:nvPr>
        </p:nvSpPr>
        <p:spPr/>
        <p:txBody>
          <a:bodyPr/>
          <a:lstStyle/>
          <a:p>
            <a:fld id="{FC7FD44B-DBB9-AF40-B63D-0D6531E5EE9F}" type="slidenum">
              <a:rPr lang="en-US" smtClean="0"/>
              <a:t>‹#›</a:t>
            </a:fld>
            <a:endParaRPr lang="en-US"/>
          </a:p>
        </p:txBody>
      </p:sp>
    </p:spTree>
    <p:extLst>
      <p:ext uri="{BB962C8B-B14F-4D97-AF65-F5344CB8AC3E}">
        <p14:creationId xmlns:p14="http://schemas.microsoft.com/office/powerpoint/2010/main" val="33320769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BD400-FC4A-B07B-E792-F0A6A9A7E02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4A3D45-FB7D-5F26-FCF9-CC4BE4AB2DC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E82A2D0-89F4-6F25-0E4C-8220D39467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36AF93D-C863-127C-AF87-E9C4CD57C21B}"/>
              </a:ext>
            </a:extLst>
          </p:cNvPr>
          <p:cNvSpPr>
            <a:spLocks noGrp="1"/>
          </p:cNvSpPr>
          <p:nvPr>
            <p:ph type="dt" sz="half" idx="10"/>
          </p:nvPr>
        </p:nvSpPr>
        <p:spPr/>
        <p:txBody>
          <a:bodyPr/>
          <a:lstStyle/>
          <a:p>
            <a:fld id="{F97DBCA7-D94B-9944-9BCD-7B1984DF99BC}" type="datetime1">
              <a:rPr lang="en-US" smtClean="0"/>
              <a:t>1/12/23</a:t>
            </a:fld>
            <a:endParaRPr lang="en-US"/>
          </a:p>
        </p:txBody>
      </p:sp>
      <p:sp>
        <p:nvSpPr>
          <p:cNvPr id="6" name="Footer Placeholder 5">
            <a:extLst>
              <a:ext uri="{FF2B5EF4-FFF2-40B4-BE49-F238E27FC236}">
                <a16:creationId xmlns:a16="http://schemas.microsoft.com/office/drawing/2014/main" id="{F109E8F9-BB35-1790-14A4-10FE9F1BE0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782228-BE47-6D59-1169-E666835B4DBA}"/>
              </a:ext>
            </a:extLst>
          </p:cNvPr>
          <p:cNvSpPr>
            <a:spLocks noGrp="1"/>
          </p:cNvSpPr>
          <p:nvPr>
            <p:ph type="sldNum" sz="quarter" idx="12"/>
          </p:nvPr>
        </p:nvSpPr>
        <p:spPr/>
        <p:txBody>
          <a:bodyPr/>
          <a:lstStyle/>
          <a:p>
            <a:fld id="{FC7FD44B-DBB9-AF40-B63D-0D6531E5EE9F}" type="slidenum">
              <a:rPr lang="en-US" smtClean="0"/>
              <a:t>‹#›</a:t>
            </a:fld>
            <a:endParaRPr lang="en-US"/>
          </a:p>
        </p:txBody>
      </p:sp>
    </p:spTree>
    <p:extLst>
      <p:ext uri="{BB962C8B-B14F-4D97-AF65-F5344CB8AC3E}">
        <p14:creationId xmlns:p14="http://schemas.microsoft.com/office/powerpoint/2010/main" val="26718900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F9B7E-A15C-036D-E8C0-83D61C07B9D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0B42A25-2897-5AB5-F125-03170D02F6D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DF23F0D-D2E9-4280-891B-2FD6B148EAE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F3599BE-8B0E-3A1C-00B0-D3C52AF3B3F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67E758A-EA6A-C1D4-F359-F9975215563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627EAFC-5A24-613B-7EDA-975C644A00F3}"/>
              </a:ext>
            </a:extLst>
          </p:cNvPr>
          <p:cNvSpPr>
            <a:spLocks noGrp="1"/>
          </p:cNvSpPr>
          <p:nvPr>
            <p:ph type="dt" sz="half" idx="10"/>
          </p:nvPr>
        </p:nvSpPr>
        <p:spPr/>
        <p:txBody>
          <a:bodyPr/>
          <a:lstStyle/>
          <a:p>
            <a:fld id="{E743A354-F0E7-A644-8DDF-23210743907A}" type="datetime1">
              <a:rPr lang="en-US" smtClean="0"/>
              <a:t>1/12/23</a:t>
            </a:fld>
            <a:endParaRPr lang="en-US"/>
          </a:p>
        </p:txBody>
      </p:sp>
      <p:sp>
        <p:nvSpPr>
          <p:cNvPr id="8" name="Footer Placeholder 7">
            <a:extLst>
              <a:ext uri="{FF2B5EF4-FFF2-40B4-BE49-F238E27FC236}">
                <a16:creationId xmlns:a16="http://schemas.microsoft.com/office/drawing/2014/main" id="{49C4F221-7049-1AF7-E415-F156D154EBA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A75BFF2-8978-A68D-4D35-71600FB27B27}"/>
              </a:ext>
            </a:extLst>
          </p:cNvPr>
          <p:cNvSpPr>
            <a:spLocks noGrp="1"/>
          </p:cNvSpPr>
          <p:nvPr>
            <p:ph type="sldNum" sz="quarter" idx="12"/>
          </p:nvPr>
        </p:nvSpPr>
        <p:spPr/>
        <p:txBody>
          <a:bodyPr/>
          <a:lstStyle/>
          <a:p>
            <a:fld id="{FC7FD44B-DBB9-AF40-B63D-0D6531E5EE9F}" type="slidenum">
              <a:rPr lang="en-US" smtClean="0"/>
              <a:t>‹#›</a:t>
            </a:fld>
            <a:endParaRPr lang="en-US"/>
          </a:p>
        </p:txBody>
      </p:sp>
    </p:spTree>
    <p:extLst>
      <p:ext uri="{BB962C8B-B14F-4D97-AF65-F5344CB8AC3E}">
        <p14:creationId xmlns:p14="http://schemas.microsoft.com/office/powerpoint/2010/main" val="39549350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A5019-0116-A685-9C8C-67A4FFA7665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F5C0B7E-F690-A837-E011-89C519E27FC9}"/>
              </a:ext>
            </a:extLst>
          </p:cNvPr>
          <p:cNvSpPr>
            <a:spLocks noGrp="1"/>
          </p:cNvSpPr>
          <p:nvPr>
            <p:ph type="dt" sz="half" idx="10"/>
          </p:nvPr>
        </p:nvSpPr>
        <p:spPr/>
        <p:txBody>
          <a:bodyPr/>
          <a:lstStyle/>
          <a:p>
            <a:fld id="{07E32B4F-A42B-9549-BFAB-D5F2BB905744}" type="datetime1">
              <a:rPr lang="en-US" smtClean="0"/>
              <a:t>1/12/23</a:t>
            </a:fld>
            <a:endParaRPr lang="en-US"/>
          </a:p>
        </p:txBody>
      </p:sp>
      <p:sp>
        <p:nvSpPr>
          <p:cNvPr id="4" name="Footer Placeholder 3">
            <a:extLst>
              <a:ext uri="{FF2B5EF4-FFF2-40B4-BE49-F238E27FC236}">
                <a16:creationId xmlns:a16="http://schemas.microsoft.com/office/drawing/2014/main" id="{345F347B-66D4-AE64-32C3-B9B5BBBA34E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99DB8C-805C-FF09-13C7-20FC8F302C6F}"/>
              </a:ext>
            </a:extLst>
          </p:cNvPr>
          <p:cNvSpPr>
            <a:spLocks noGrp="1"/>
          </p:cNvSpPr>
          <p:nvPr>
            <p:ph type="sldNum" sz="quarter" idx="12"/>
          </p:nvPr>
        </p:nvSpPr>
        <p:spPr/>
        <p:txBody>
          <a:bodyPr/>
          <a:lstStyle/>
          <a:p>
            <a:fld id="{FC7FD44B-DBB9-AF40-B63D-0D6531E5EE9F}" type="slidenum">
              <a:rPr lang="en-US" smtClean="0"/>
              <a:t>‹#›</a:t>
            </a:fld>
            <a:endParaRPr lang="en-US"/>
          </a:p>
        </p:txBody>
      </p:sp>
    </p:spTree>
    <p:extLst>
      <p:ext uri="{BB962C8B-B14F-4D97-AF65-F5344CB8AC3E}">
        <p14:creationId xmlns:p14="http://schemas.microsoft.com/office/powerpoint/2010/main" val="37657002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616606A-3FF7-0508-B654-0FF389A32600}"/>
              </a:ext>
            </a:extLst>
          </p:cNvPr>
          <p:cNvSpPr>
            <a:spLocks noGrp="1"/>
          </p:cNvSpPr>
          <p:nvPr>
            <p:ph type="dt" sz="half" idx="10"/>
          </p:nvPr>
        </p:nvSpPr>
        <p:spPr/>
        <p:txBody>
          <a:bodyPr/>
          <a:lstStyle/>
          <a:p>
            <a:fld id="{24ED8193-8334-B142-B73B-A8030A424782}" type="datetime1">
              <a:rPr lang="en-US" smtClean="0"/>
              <a:t>1/12/23</a:t>
            </a:fld>
            <a:endParaRPr lang="en-US"/>
          </a:p>
        </p:txBody>
      </p:sp>
      <p:sp>
        <p:nvSpPr>
          <p:cNvPr id="3" name="Footer Placeholder 2">
            <a:extLst>
              <a:ext uri="{FF2B5EF4-FFF2-40B4-BE49-F238E27FC236}">
                <a16:creationId xmlns:a16="http://schemas.microsoft.com/office/drawing/2014/main" id="{5D42F143-9524-4D60-D4F7-5E7CBD0EB14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5F4FB02-5344-BB1C-A816-E0A23E41B7AC}"/>
              </a:ext>
            </a:extLst>
          </p:cNvPr>
          <p:cNvSpPr>
            <a:spLocks noGrp="1"/>
          </p:cNvSpPr>
          <p:nvPr>
            <p:ph type="sldNum" sz="quarter" idx="12"/>
          </p:nvPr>
        </p:nvSpPr>
        <p:spPr/>
        <p:txBody>
          <a:bodyPr/>
          <a:lstStyle/>
          <a:p>
            <a:fld id="{FC7FD44B-DBB9-AF40-B63D-0D6531E5EE9F}" type="slidenum">
              <a:rPr lang="en-US" smtClean="0"/>
              <a:t>‹#›</a:t>
            </a:fld>
            <a:endParaRPr lang="en-US"/>
          </a:p>
        </p:txBody>
      </p:sp>
    </p:spTree>
    <p:extLst>
      <p:ext uri="{BB962C8B-B14F-4D97-AF65-F5344CB8AC3E}">
        <p14:creationId xmlns:p14="http://schemas.microsoft.com/office/powerpoint/2010/main" val="4106778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CF594-0EB4-DAD6-5D19-10F1C3AEAA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11D44B8-0BEB-3287-BFC2-0666C8ED14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CFD1FC0-95FF-637F-3420-66DA99618C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7C2881-939B-499A-C91B-F193BBAF8C69}"/>
              </a:ext>
            </a:extLst>
          </p:cNvPr>
          <p:cNvSpPr>
            <a:spLocks noGrp="1"/>
          </p:cNvSpPr>
          <p:nvPr>
            <p:ph type="dt" sz="half" idx="10"/>
          </p:nvPr>
        </p:nvSpPr>
        <p:spPr/>
        <p:txBody>
          <a:bodyPr/>
          <a:lstStyle/>
          <a:p>
            <a:fld id="{E30E456E-2931-A74A-8C30-B2C5CE9560D9}" type="datetime1">
              <a:rPr lang="en-US" smtClean="0"/>
              <a:t>1/12/23</a:t>
            </a:fld>
            <a:endParaRPr lang="en-US"/>
          </a:p>
        </p:txBody>
      </p:sp>
      <p:sp>
        <p:nvSpPr>
          <p:cNvPr id="6" name="Footer Placeholder 5">
            <a:extLst>
              <a:ext uri="{FF2B5EF4-FFF2-40B4-BE49-F238E27FC236}">
                <a16:creationId xmlns:a16="http://schemas.microsoft.com/office/drawing/2014/main" id="{832F13A5-26DE-7425-1C69-77A433500B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20560B-6677-7D29-41AA-2B6623AB5EEB}"/>
              </a:ext>
            </a:extLst>
          </p:cNvPr>
          <p:cNvSpPr>
            <a:spLocks noGrp="1"/>
          </p:cNvSpPr>
          <p:nvPr>
            <p:ph type="sldNum" sz="quarter" idx="12"/>
          </p:nvPr>
        </p:nvSpPr>
        <p:spPr/>
        <p:txBody>
          <a:bodyPr/>
          <a:lstStyle/>
          <a:p>
            <a:fld id="{FC7FD44B-DBB9-AF40-B63D-0D6531E5EE9F}" type="slidenum">
              <a:rPr lang="en-US" smtClean="0"/>
              <a:t>‹#›</a:t>
            </a:fld>
            <a:endParaRPr lang="en-US"/>
          </a:p>
        </p:txBody>
      </p:sp>
    </p:spTree>
    <p:extLst>
      <p:ext uri="{BB962C8B-B14F-4D97-AF65-F5344CB8AC3E}">
        <p14:creationId xmlns:p14="http://schemas.microsoft.com/office/powerpoint/2010/main" val="21790670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DEA69-AD3D-5E09-F321-AEB5A01147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B461D44-5EEB-C6D2-D725-DA459122BF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2E22C43-757B-D8AB-089D-3F19947384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89EF2F-9736-763B-2A6C-3B65E91BF090}"/>
              </a:ext>
            </a:extLst>
          </p:cNvPr>
          <p:cNvSpPr>
            <a:spLocks noGrp="1"/>
          </p:cNvSpPr>
          <p:nvPr>
            <p:ph type="dt" sz="half" idx="10"/>
          </p:nvPr>
        </p:nvSpPr>
        <p:spPr/>
        <p:txBody>
          <a:bodyPr/>
          <a:lstStyle/>
          <a:p>
            <a:fld id="{5C26AAB4-FDA8-5649-8032-CF22047A35A4}" type="datetime1">
              <a:rPr lang="en-US" smtClean="0"/>
              <a:t>1/12/23</a:t>
            </a:fld>
            <a:endParaRPr lang="en-US"/>
          </a:p>
        </p:txBody>
      </p:sp>
      <p:sp>
        <p:nvSpPr>
          <p:cNvPr id="6" name="Footer Placeholder 5">
            <a:extLst>
              <a:ext uri="{FF2B5EF4-FFF2-40B4-BE49-F238E27FC236}">
                <a16:creationId xmlns:a16="http://schemas.microsoft.com/office/drawing/2014/main" id="{E5D8FA5C-7153-4CAA-A76D-E965B284B2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A4CE15-C67D-129B-585F-7BA982ADE2B0}"/>
              </a:ext>
            </a:extLst>
          </p:cNvPr>
          <p:cNvSpPr>
            <a:spLocks noGrp="1"/>
          </p:cNvSpPr>
          <p:nvPr>
            <p:ph type="sldNum" sz="quarter" idx="12"/>
          </p:nvPr>
        </p:nvSpPr>
        <p:spPr/>
        <p:txBody>
          <a:bodyPr/>
          <a:lstStyle/>
          <a:p>
            <a:fld id="{FC7FD44B-DBB9-AF40-B63D-0D6531E5EE9F}" type="slidenum">
              <a:rPr lang="en-US" smtClean="0"/>
              <a:t>‹#›</a:t>
            </a:fld>
            <a:endParaRPr lang="en-US"/>
          </a:p>
        </p:txBody>
      </p:sp>
    </p:spTree>
    <p:extLst>
      <p:ext uri="{BB962C8B-B14F-4D97-AF65-F5344CB8AC3E}">
        <p14:creationId xmlns:p14="http://schemas.microsoft.com/office/powerpoint/2010/main" val="30769262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7BC15FD-3465-D592-1448-90ECC47A35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351BCF8-ABF3-5D7C-9021-F4D9ACE23E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1B0D64-B819-E5B0-4D1B-4E127ACD24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6B3050-940C-A84B-909A-D28DEA1733DB}" type="datetime1">
              <a:rPr lang="en-US" smtClean="0"/>
              <a:t>1/12/23</a:t>
            </a:fld>
            <a:endParaRPr lang="en-US"/>
          </a:p>
        </p:txBody>
      </p:sp>
      <p:sp>
        <p:nvSpPr>
          <p:cNvPr id="5" name="Footer Placeholder 4">
            <a:extLst>
              <a:ext uri="{FF2B5EF4-FFF2-40B4-BE49-F238E27FC236}">
                <a16:creationId xmlns:a16="http://schemas.microsoft.com/office/drawing/2014/main" id="{50E4DFF7-A403-F045-9E37-FE32478714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086ADAB-DBEA-4F4D-7F6F-F259016E9E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7FD44B-DBB9-AF40-B63D-0D6531E5EE9F}" type="slidenum">
              <a:rPr lang="en-US" smtClean="0"/>
              <a:t>‹#›</a:t>
            </a:fld>
            <a:endParaRPr lang="en-US"/>
          </a:p>
        </p:txBody>
      </p:sp>
    </p:spTree>
    <p:extLst>
      <p:ext uri="{BB962C8B-B14F-4D97-AF65-F5344CB8AC3E}">
        <p14:creationId xmlns:p14="http://schemas.microsoft.com/office/powerpoint/2010/main" val="15173628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19D32F93-50AC-4C46-A5DB-291C60DDB7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text, businesscard&#10;&#10;Description automatically generated">
            <a:extLst>
              <a:ext uri="{FF2B5EF4-FFF2-40B4-BE49-F238E27FC236}">
                <a16:creationId xmlns:a16="http://schemas.microsoft.com/office/drawing/2014/main" id="{5FEA29D2-E73B-5172-A7AE-9C33BE150527}"/>
              </a:ext>
            </a:extLst>
          </p:cNvPr>
          <p:cNvPicPr>
            <a:picLocks noChangeAspect="1"/>
          </p:cNvPicPr>
          <p:nvPr/>
        </p:nvPicPr>
        <p:blipFill>
          <a:blip r:embed="rId2"/>
          <a:stretch>
            <a:fillRect/>
          </a:stretch>
        </p:blipFill>
        <p:spPr>
          <a:xfrm>
            <a:off x="1031239" y="1304071"/>
            <a:ext cx="3775459" cy="4218390"/>
          </a:xfrm>
          <a:prstGeom prst="rect">
            <a:avLst/>
          </a:prstGeom>
        </p:spPr>
      </p:pic>
      <p:sp>
        <p:nvSpPr>
          <p:cNvPr id="20" name="Freeform: Shape 19">
            <a:extLst>
              <a:ext uri="{FF2B5EF4-FFF2-40B4-BE49-F238E27FC236}">
                <a16:creationId xmlns:a16="http://schemas.microsoft.com/office/drawing/2014/main" id="{B9A1D9BC-1455-4308-9ABD-A3F8EDB67A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6068" y="320442"/>
            <a:ext cx="6572492" cy="6212748"/>
          </a:xfrm>
          <a:custGeom>
            <a:avLst/>
            <a:gdLst>
              <a:gd name="connsiteX0" fmla="*/ 0 w 6572492"/>
              <a:gd name="connsiteY0" fmla="*/ 0 h 6212748"/>
              <a:gd name="connsiteX1" fmla="*/ 2248593 w 6572492"/>
              <a:gd name="connsiteY1" fmla="*/ 0 h 6212748"/>
              <a:gd name="connsiteX2" fmla="*/ 2694770 w 6572492"/>
              <a:gd name="connsiteY2" fmla="*/ 0 h 6212748"/>
              <a:gd name="connsiteX3" fmla="*/ 2991094 w 6572492"/>
              <a:gd name="connsiteY3" fmla="*/ 0 h 6212748"/>
              <a:gd name="connsiteX4" fmla="*/ 6572492 w 6572492"/>
              <a:gd name="connsiteY4" fmla="*/ 0 h 6212748"/>
              <a:gd name="connsiteX5" fmla="*/ 6572492 w 6572492"/>
              <a:gd name="connsiteY5" fmla="*/ 2864954 h 6212748"/>
              <a:gd name="connsiteX6" fmla="*/ 3129047 w 6572492"/>
              <a:gd name="connsiteY6" fmla="*/ 6212748 h 6212748"/>
              <a:gd name="connsiteX7" fmla="*/ 2694770 w 6572492"/>
              <a:gd name="connsiteY7" fmla="*/ 6212748 h 6212748"/>
              <a:gd name="connsiteX8" fmla="*/ 2248593 w 6572492"/>
              <a:gd name="connsiteY8" fmla="*/ 6212748 h 6212748"/>
              <a:gd name="connsiteX9" fmla="*/ 0 w 6572492"/>
              <a:gd name="connsiteY9" fmla="*/ 6212748 h 621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72492" h="6212748">
                <a:moveTo>
                  <a:pt x="0" y="0"/>
                </a:moveTo>
                <a:lnTo>
                  <a:pt x="2248593" y="0"/>
                </a:lnTo>
                <a:lnTo>
                  <a:pt x="2694770" y="0"/>
                </a:lnTo>
                <a:lnTo>
                  <a:pt x="2991094" y="0"/>
                </a:lnTo>
                <a:lnTo>
                  <a:pt x="6572492" y="0"/>
                </a:lnTo>
                <a:lnTo>
                  <a:pt x="6572492" y="2864954"/>
                </a:lnTo>
                <a:lnTo>
                  <a:pt x="3129047" y="6212748"/>
                </a:lnTo>
                <a:lnTo>
                  <a:pt x="2694770" y="6212748"/>
                </a:lnTo>
                <a:lnTo>
                  <a:pt x="2248593"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Right Triangle 21">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4A62647B-1222-407C-8740-5A497612B1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4A791E-2A4A-292B-A1EE-31C2F55D5D22}"/>
              </a:ext>
            </a:extLst>
          </p:cNvPr>
          <p:cNvSpPr>
            <a:spLocks noGrp="1"/>
          </p:cNvSpPr>
          <p:nvPr>
            <p:ph type="ctrTitle"/>
          </p:nvPr>
        </p:nvSpPr>
        <p:spPr>
          <a:xfrm>
            <a:off x="5775961" y="1069812"/>
            <a:ext cx="5384800" cy="2657385"/>
          </a:xfrm>
        </p:spPr>
        <p:txBody>
          <a:bodyPr anchor="b">
            <a:normAutofit/>
          </a:bodyPr>
          <a:lstStyle/>
          <a:p>
            <a:pPr algn="l"/>
            <a:r>
              <a:rPr lang="en-US" sz="4000" dirty="0" err="1">
                <a:latin typeface="Simplified Arabic Fixed" panose="020F0502020204030204" pitchFamily="34" charset="0"/>
                <a:ea typeface="SimSun" panose="02010600030101010101" pitchFamily="2" charset="-122"/>
                <a:cs typeface="Simplified Arabic Fixed" panose="020F0502020204030204" pitchFamily="34" charset="0"/>
              </a:rPr>
              <a:t>govscienceuseR</a:t>
            </a:r>
            <a:r>
              <a:rPr lang="en-US" sz="4000" dirty="0">
                <a:latin typeface="Simplified Arabic Fixed" panose="020F0502020204030204" pitchFamily="34" charset="0"/>
                <a:ea typeface="SimSun" panose="02010600030101010101" pitchFamily="2" charset="-122"/>
                <a:cs typeface="Simplified Arabic Fixed" panose="020F0502020204030204" pitchFamily="34" charset="0"/>
              </a:rPr>
              <a:t>: </a:t>
            </a:r>
            <a:br>
              <a:rPr lang="en-US" sz="4000" dirty="0">
                <a:latin typeface="Simplified Arabic Fixed" panose="020F0502020204030204" pitchFamily="34" charset="0"/>
                <a:ea typeface="SimSun" panose="02010600030101010101" pitchFamily="2" charset="-122"/>
                <a:cs typeface="Simplified Arabic Fixed" panose="020F0502020204030204" pitchFamily="34" charset="0"/>
              </a:rPr>
            </a:br>
            <a:r>
              <a:rPr lang="en-US" sz="4000" dirty="0">
                <a:latin typeface="Simplified Arabic Fixed" panose="020F0502020204030204" pitchFamily="34" charset="0"/>
                <a:ea typeface="SimSun" panose="02010600030101010101" pitchFamily="2" charset="-122"/>
                <a:cs typeface="Simplified Arabic Fixed" panose="020F0502020204030204" pitchFamily="34" charset="0"/>
              </a:rPr>
              <a:t>Tools for quantifying science in policy</a:t>
            </a:r>
          </a:p>
        </p:txBody>
      </p:sp>
      <p:sp>
        <p:nvSpPr>
          <p:cNvPr id="3" name="Subtitle 2">
            <a:extLst>
              <a:ext uri="{FF2B5EF4-FFF2-40B4-BE49-F238E27FC236}">
                <a16:creationId xmlns:a16="http://schemas.microsoft.com/office/drawing/2014/main" id="{5C20F972-1916-883F-26F2-F46D933FAE17}"/>
              </a:ext>
            </a:extLst>
          </p:cNvPr>
          <p:cNvSpPr>
            <a:spLocks noGrp="1"/>
          </p:cNvSpPr>
          <p:nvPr>
            <p:ph type="subTitle" idx="1"/>
          </p:nvPr>
        </p:nvSpPr>
        <p:spPr>
          <a:xfrm>
            <a:off x="5775961" y="4693171"/>
            <a:ext cx="4326805" cy="1095017"/>
          </a:xfrm>
        </p:spPr>
        <p:txBody>
          <a:bodyPr anchor="t">
            <a:normAutofit/>
          </a:bodyPr>
          <a:lstStyle/>
          <a:p>
            <a:pPr algn="l">
              <a:lnSpc>
                <a:spcPct val="80000"/>
              </a:lnSpc>
              <a:spcBef>
                <a:spcPts val="0"/>
              </a:spcBef>
            </a:pPr>
            <a:r>
              <a:rPr lang="en-US" sz="1600" dirty="0">
                <a:latin typeface="Simplified Arabic Fixed" panose="02070309020205020404" pitchFamily="49" charset="-78"/>
                <a:cs typeface="Simplified Arabic Fixed" panose="02070309020205020404" pitchFamily="49" charset="-78"/>
              </a:rPr>
              <a:t>Liza Wood</a:t>
            </a:r>
          </a:p>
          <a:p>
            <a:pPr algn="l">
              <a:lnSpc>
                <a:spcPct val="80000"/>
              </a:lnSpc>
              <a:spcBef>
                <a:spcPts val="0"/>
              </a:spcBef>
            </a:pPr>
            <a:r>
              <a:rPr lang="en-US" sz="1600" dirty="0">
                <a:latin typeface="Simplified Arabic Fixed" panose="02070309020205020404" pitchFamily="49" charset="-78"/>
                <a:cs typeface="Simplified Arabic Fixed" panose="02070309020205020404" pitchFamily="49" charset="-78"/>
              </a:rPr>
              <a:t>Tyler Scott</a:t>
            </a:r>
          </a:p>
          <a:p>
            <a:pPr algn="l">
              <a:lnSpc>
                <a:spcPct val="80000"/>
              </a:lnSpc>
              <a:spcBef>
                <a:spcPts val="0"/>
              </a:spcBef>
            </a:pPr>
            <a:r>
              <a:rPr lang="en-US" sz="1600" dirty="0">
                <a:latin typeface="Simplified Arabic Fixed" panose="02070309020205020404" pitchFamily="49" charset="-78"/>
                <a:cs typeface="Simplified Arabic Fixed" panose="02070309020205020404" pitchFamily="49" charset="-78"/>
              </a:rPr>
              <a:t>University of California, Davis</a:t>
            </a:r>
          </a:p>
        </p:txBody>
      </p:sp>
    </p:spTree>
    <p:extLst>
      <p:ext uri="{BB962C8B-B14F-4D97-AF65-F5344CB8AC3E}">
        <p14:creationId xmlns:p14="http://schemas.microsoft.com/office/powerpoint/2010/main" val="5257088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able 13">
            <a:extLst>
              <a:ext uri="{FF2B5EF4-FFF2-40B4-BE49-F238E27FC236}">
                <a16:creationId xmlns:a16="http://schemas.microsoft.com/office/drawing/2014/main" id="{491EDFF2-898D-D712-F0B0-F0FBB596AB00}"/>
              </a:ext>
            </a:extLst>
          </p:cNvPr>
          <p:cNvGraphicFramePr>
            <a:graphicFrameLocks noGrp="1"/>
          </p:cNvGraphicFramePr>
          <p:nvPr>
            <p:extLst>
              <p:ext uri="{D42A27DB-BD31-4B8C-83A1-F6EECF244321}">
                <p14:modId xmlns:p14="http://schemas.microsoft.com/office/powerpoint/2010/main" val="4175220327"/>
              </p:ext>
            </p:extLst>
          </p:nvPr>
        </p:nvGraphicFramePr>
        <p:xfrm>
          <a:off x="6428655" y="3652314"/>
          <a:ext cx="5416311" cy="1970095"/>
        </p:xfrm>
        <a:graphic>
          <a:graphicData uri="http://schemas.openxmlformats.org/drawingml/2006/table">
            <a:tbl>
              <a:tblPr>
                <a:tableStyleId>{F5AB1C69-6EDB-4FF4-983F-18BD219EF322}</a:tableStyleId>
              </a:tblPr>
              <a:tblGrid>
                <a:gridCol w="926345">
                  <a:extLst>
                    <a:ext uri="{9D8B030D-6E8A-4147-A177-3AD203B41FA5}">
                      <a16:colId xmlns:a16="http://schemas.microsoft.com/office/drawing/2014/main" val="1300825017"/>
                    </a:ext>
                  </a:extLst>
                </a:gridCol>
                <a:gridCol w="2071687">
                  <a:extLst>
                    <a:ext uri="{9D8B030D-6E8A-4147-A177-3AD203B41FA5}">
                      <a16:colId xmlns:a16="http://schemas.microsoft.com/office/drawing/2014/main" val="2463263237"/>
                    </a:ext>
                  </a:extLst>
                </a:gridCol>
                <a:gridCol w="428625">
                  <a:extLst>
                    <a:ext uri="{9D8B030D-6E8A-4147-A177-3AD203B41FA5}">
                      <a16:colId xmlns:a16="http://schemas.microsoft.com/office/drawing/2014/main" val="3521606987"/>
                    </a:ext>
                  </a:extLst>
                </a:gridCol>
                <a:gridCol w="942975">
                  <a:extLst>
                    <a:ext uri="{9D8B030D-6E8A-4147-A177-3AD203B41FA5}">
                      <a16:colId xmlns:a16="http://schemas.microsoft.com/office/drawing/2014/main" val="1623445389"/>
                    </a:ext>
                  </a:extLst>
                </a:gridCol>
                <a:gridCol w="1046679">
                  <a:extLst>
                    <a:ext uri="{9D8B030D-6E8A-4147-A177-3AD203B41FA5}">
                      <a16:colId xmlns:a16="http://schemas.microsoft.com/office/drawing/2014/main" val="1893971269"/>
                    </a:ext>
                  </a:extLst>
                </a:gridCol>
              </a:tblGrid>
              <a:tr h="208498">
                <a:tc>
                  <a:txBody>
                    <a:bodyPr/>
                    <a:lstStyle/>
                    <a:p>
                      <a:pPr algn="ctr" fontAlgn="b"/>
                      <a:endParaRPr lang="en-US" sz="800" b="1" u="none" strike="noStrike" dirty="0">
                        <a:effectLst/>
                        <a:latin typeface="Courier New" panose="02070309020205020404" pitchFamily="49" charset="0"/>
                        <a:cs typeface="Courier New" panose="02070309020205020404" pitchFamily="49" charset="0"/>
                      </a:endParaRPr>
                    </a:p>
                    <a:p>
                      <a:pPr algn="ctr" fontAlgn="b"/>
                      <a:r>
                        <a:rPr lang="en-US" sz="800" b="1" u="none" strike="noStrike" dirty="0" err="1">
                          <a:effectLst/>
                          <a:latin typeface="Courier New" panose="02070309020205020404" pitchFamily="49" charset="0"/>
                          <a:cs typeface="Courier New" panose="02070309020205020404" pitchFamily="49" charset="0"/>
                        </a:rPr>
                        <a:t>doi</a:t>
                      </a:r>
                      <a:endParaRPr lang="en-US" sz="800" b="1" i="0" u="none" strike="noStrike" dirty="0">
                        <a:solidFill>
                          <a:srgbClr val="000000"/>
                        </a:solidFill>
                        <a:effectLst/>
                        <a:latin typeface="Courier New" panose="02070309020205020404" pitchFamily="49" charset="0"/>
                        <a:cs typeface="Courier New" panose="02070309020205020404" pitchFamily="49" charset="0"/>
                      </a:endParaRPr>
                    </a:p>
                  </a:txBody>
                  <a:tcPr marL="3875" marR="3875" marT="3875" marB="0" anchor="b"/>
                </a:tc>
                <a:tc>
                  <a:txBody>
                    <a:bodyPr/>
                    <a:lstStyle/>
                    <a:p>
                      <a:pPr algn="ctr" fontAlgn="b"/>
                      <a:endParaRPr lang="en-US" sz="800" b="1" u="none" strike="noStrike" dirty="0">
                        <a:effectLst/>
                        <a:latin typeface="Courier New" panose="02070309020205020404" pitchFamily="49" charset="0"/>
                        <a:cs typeface="Courier New" panose="02070309020205020404" pitchFamily="49" charset="0"/>
                      </a:endParaRPr>
                    </a:p>
                    <a:p>
                      <a:pPr algn="ctr" fontAlgn="b"/>
                      <a:r>
                        <a:rPr lang="en-US" sz="800" b="1" u="none" strike="noStrike" dirty="0">
                          <a:effectLst/>
                          <a:latin typeface="Courier New" panose="02070309020205020404" pitchFamily="49" charset="0"/>
                          <a:cs typeface="Courier New" panose="02070309020205020404" pitchFamily="49" charset="0"/>
                        </a:rPr>
                        <a:t>title</a:t>
                      </a:r>
                      <a:endParaRPr lang="en-US" sz="800" b="1" i="0" u="none" strike="noStrike" dirty="0">
                        <a:solidFill>
                          <a:srgbClr val="000000"/>
                        </a:solidFill>
                        <a:effectLst/>
                        <a:latin typeface="Courier New" panose="02070309020205020404" pitchFamily="49" charset="0"/>
                        <a:cs typeface="Courier New" panose="02070309020205020404" pitchFamily="49" charset="0"/>
                      </a:endParaRPr>
                    </a:p>
                  </a:txBody>
                  <a:tcPr marL="3875" marR="3875" marT="3875" marB="0" anchor="b"/>
                </a:tc>
                <a:tc>
                  <a:txBody>
                    <a:bodyPr/>
                    <a:lstStyle/>
                    <a:p>
                      <a:pPr algn="ctr" fontAlgn="b"/>
                      <a:endParaRPr lang="en-US" sz="800" b="1" u="none" strike="noStrike" dirty="0">
                        <a:effectLst/>
                        <a:latin typeface="Courier New" panose="02070309020205020404" pitchFamily="49" charset="0"/>
                        <a:cs typeface="Courier New" panose="02070309020205020404" pitchFamily="49" charset="0"/>
                      </a:endParaRPr>
                    </a:p>
                    <a:p>
                      <a:pPr algn="ctr" fontAlgn="b"/>
                      <a:r>
                        <a:rPr lang="en-US" sz="800" b="1" u="none" strike="noStrike" dirty="0">
                          <a:effectLst/>
                          <a:latin typeface="Courier New" panose="02070309020205020404" pitchFamily="49" charset="0"/>
                          <a:cs typeface="Courier New" panose="02070309020205020404" pitchFamily="49" charset="0"/>
                        </a:rPr>
                        <a:t>year</a:t>
                      </a:r>
                      <a:endParaRPr lang="en-US" sz="800" b="1" i="0" u="none" strike="noStrike" dirty="0">
                        <a:solidFill>
                          <a:srgbClr val="000000"/>
                        </a:solidFill>
                        <a:effectLst/>
                        <a:latin typeface="Courier New" panose="02070309020205020404" pitchFamily="49" charset="0"/>
                        <a:cs typeface="Courier New" panose="02070309020205020404" pitchFamily="49" charset="0"/>
                      </a:endParaRPr>
                    </a:p>
                  </a:txBody>
                  <a:tcPr marL="3875" marR="3875" marT="3875" marB="0" anchor="b"/>
                </a:tc>
                <a:tc>
                  <a:txBody>
                    <a:bodyPr/>
                    <a:lstStyle/>
                    <a:p>
                      <a:pPr algn="ctr" fontAlgn="b"/>
                      <a:endParaRPr lang="en-US" sz="800" b="1" u="none" strike="noStrike" dirty="0">
                        <a:effectLst/>
                        <a:latin typeface="Courier New" panose="02070309020205020404" pitchFamily="49" charset="0"/>
                        <a:cs typeface="Courier New" panose="02070309020205020404" pitchFamily="49" charset="0"/>
                      </a:endParaRPr>
                    </a:p>
                    <a:p>
                      <a:pPr algn="ctr" fontAlgn="b"/>
                      <a:r>
                        <a:rPr lang="en-US" sz="800" b="1" u="none" strike="noStrike" dirty="0" err="1">
                          <a:effectLst/>
                          <a:latin typeface="Courier New" panose="02070309020205020404" pitchFamily="49" charset="0"/>
                          <a:cs typeface="Courier New" panose="02070309020205020404" pitchFamily="49" charset="0"/>
                        </a:rPr>
                        <a:t>journal_title</a:t>
                      </a:r>
                      <a:endParaRPr lang="en-US" sz="800" b="1" i="0" u="none" strike="noStrike" dirty="0">
                        <a:solidFill>
                          <a:srgbClr val="000000"/>
                        </a:solidFill>
                        <a:effectLst/>
                        <a:latin typeface="Courier New" panose="02070309020205020404" pitchFamily="49" charset="0"/>
                        <a:cs typeface="Courier New" panose="02070309020205020404" pitchFamily="49" charset="0"/>
                      </a:endParaRPr>
                    </a:p>
                  </a:txBody>
                  <a:tcPr marL="3875" marR="3875" marT="3875" marB="0" anchor="b"/>
                </a:tc>
                <a:tc>
                  <a:txBody>
                    <a:bodyPr/>
                    <a:lstStyle/>
                    <a:p>
                      <a:pPr algn="ctr" fontAlgn="b"/>
                      <a:endParaRPr lang="en-US" sz="800" b="1" u="none" strike="noStrike" dirty="0">
                        <a:effectLst/>
                        <a:latin typeface="Courier New" panose="02070309020205020404" pitchFamily="49" charset="0"/>
                        <a:cs typeface="Courier New" panose="02070309020205020404" pitchFamily="49" charset="0"/>
                      </a:endParaRPr>
                    </a:p>
                    <a:p>
                      <a:pPr algn="ctr" fontAlgn="b"/>
                      <a:r>
                        <a:rPr lang="en-US" sz="800" b="1" u="none" strike="noStrike" dirty="0">
                          <a:effectLst/>
                          <a:latin typeface="Courier New" panose="02070309020205020404" pitchFamily="49" charset="0"/>
                          <a:cs typeface="Courier New" panose="02070309020205020404" pitchFamily="49" charset="0"/>
                        </a:rPr>
                        <a:t>authors</a:t>
                      </a:r>
                      <a:endParaRPr lang="en-US" sz="800" b="1" i="0" u="none" strike="noStrike" dirty="0">
                        <a:solidFill>
                          <a:srgbClr val="000000"/>
                        </a:solidFill>
                        <a:effectLst/>
                        <a:latin typeface="Courier New" panose="02070309020205020404" pitchFamily="49" charset="0"/>
                        <a:cs typeface="Courier New" panose="02070309020205020404" pitchFamily="49" charset="0"/>
                      </a:endParaRPr>
                    </a:p>
                  </a:txBody>
                  <a:tcPr marL="3875" marR="3875" marT="3875" marB="0" anchor="b"/>
                </a:tc>
                <a:extLst>
                  <a:ext uri="{0D108BD9-81ED-4DB2-BD59-A6C34878D82A}">
                    <a16:rowId xmlns:a16="http://schemas.microsoft.com/office/drawing/2014/main" val="3561091197"/>
                  </a:ext>
                </a:extLst>
              </a:tr>
              <a:tr h="344914">
                <a:tc>
                  <a:txBody>
                    <a:bodyPr/>
                    <a:lstStyle/>
                    <a:p>
                      <a:pPr algn="l" fontAlgn="b"/>
                      <a:r>
                        <a:rPr lang="en-US" sz="800" u="none" strike="noStrike">
                          <a:effectLst/>
                          <a:latin typeface="Courier New" panose="02070309020205020404" pitchFamily="49" charset="0"/>
                          <a:cs typeface="Courier New" panose="02070309020205020404" pitchFamily="49" charset="0"/>
                        </a:rPr>
                        <a:t>https://doi.org/10.1037//0003-066x.55.1.68</a:t>
                      </a:r>
                      <a:endParaRPr lang="en-US" sz="800" b="0" i="0" u="none" strike="noStrike">
                        <a:solidFill>
                          <a:srgbClr val="000000"/>
                        </a:solidFill>
                        <a:effectLst/>
                        <a:latin typeface="Courier New" panose="02070309020205020404" pitchFamily="49" charset="0"/>
                        <a:cs typeface="Courier New" panose="02070309020205020404" pitchFamily="49" charset="0"/>
                      </a:endParaRPr>
                    </a:p>
                  </a:txBody>
                  <a:tcPr marL="3875" marR="3875" marT="3875" marB="0" anchor="b"/>
                </a:tc>
                <a:tc>
                  <a:txBody>
                    <a:bodyPr/>
                    <a:lstStyle/>
                    <a:p>
                      <a:pPr algn="l" fontAlgn="b"/>
                      <a:r>
                        <a:rPr lang="en-US" sz="800" u="none" strike="noStrike" dirty="0">
                          <a:effectLst/>
                          <a:latin typeface="Courier New" panose="02070309020205020404" pitchFamily="49" charset="0"/>
                          <a:cs typeface="Courier New" panose="02070309020205020404" pitchFamily="49" charset="0"/>
                        </a:rPr>
                        <a:t>Self-determination theory and the facilitation of intrinsic motivation, social development, and well-being.</a:t>
                      </a:r>
                      <a:endParaRPr lang="en-US" sz="800" b="0" i="0" u="none" strike="noStrike" dirty="0">
                        <a:solidFill>
                          <a:srgbClr val="000000"/>
                        </a:solidFill>
                        <a:effectLst/>
                        <a:latin typeface="Courier New" panose="02070309020205020404" pitchFamily="49" charset="0"/>
                        <a:cs typeface="Courier New" panose="02070309020205020404" pitchFamily="49" charset="0"/>
                      </a:endParaRPr>
                    </a:p>
                  </a:txBody>
                  <a:tcPr marL="3875" marR="3875" marT="3875" marB="0" anchor="b"/>
                </a:tc>
                <a:tc>
                  <a:txBody>
                    <a:bodyPr/>
                    <a:lstStyle/>
                    <a:p>
                      <a:pPr algn="r" fontAlgn="b"/>
                      <a:r>
                        <a:rPr lang="en-US" sz="800" u="none" strike="noStrike" dirty="0">
                          <a:effectLst/>
                          <a:latin typeface="Courier New" panose="02070309020205020404" pitchFamily="49" charset="0"/>
                          <a:cs typeface="Courier New" panose="02070309020205020404" pitchFamily="49" charset="0"/>
                        </a:rPr>
                        <a:t>2000</a:t>
                      </a:r>
                      <a:endParaRPr lang="en-US" sz="800" b="0" i="0" u="none" strike="noStrike" dirty="0">
                        <a:solidFill>
                          <a:srgbClr val="000000"/>
                        </a:solidFill>
                        <a:effectLst/>
                        <a:latin typeface="Courier New" panose="02070309020205020404" pitchFamily="49" charset="0"/>
                        <a:cs typeface="Courier New" panose="02070309020205020404" pitchFamily="49" charset="0"/>
                      </a:endParaRPr>
                    </a:p>
                  </a:txBody>
                  <a:tcPr marL="3875" marR="3875" marT="3875" marB="0" anchor="b"/>
                </a:tc>
                <a:tc>
                  <a:txBody>
                    <a:bodyPr/>
                    <a:lstStyle/>
                    <a:p>
                      <a:pPr algn="l" fontAlgn="b"/>
                      <a:r>
                        <a:rPr lang="en-US" sz="800" u="none" strike="noStrike" dirty="0">
                          <a:effectLst/>
                          <a:latin typeface="Courier New" panose="02070309020205020404" pitchFamily="49" charset="0"/>
                          <a:cs typeface="Courier New" panose="02070309020205020404" pitchFamily="49" charset="0"/>
                        </a:rPr>
                        <a:t>American Psychologist</a:t>
                      </a:r>
                      <a:endParaRPr lang="en-US" sz="800" b="0" i="0" u="none" strike="noStrike" dirty="0">
                        <a:solidFill>
                          <a:srgbClr val="000000"/>
                        </a:solidFill>
                        <a:effectLst/>
                        <a:latin typeface="Courier New" panose="02070309020205020404" pitchFamily="49" charset="0"/>
                        <a:cs typeface="Courier New" panose="02070309020205020404" pitchFamily="49" charset="0"/>
                      </a:endParaRPr>
                    </a:p>
                  </a:txBody>
                  <a:tcPr marL="3875" marR="3875" marT="3875" marB="0" anchor="b"/>
                </a:tc>
                <a:tc>
                  <a:txBody>
                    <a:bodyPr/>
                    <a:lstStyle/>
                    <a:p>
                      <a:pPr algn="l" fontAlgn="b"/>
                      <a:r>
                        <a:rPr lang="en-US" sz="800" u="none" strike="noStrike" dirty="0">
                          <a:effectLst/>
                          <a:latin typeface="Courier New" panose="02070309020205020404" pitchFamily="49" charset="0"/>
                          <a:cs typeface="Courier New" panose="02070309020205020404" pitchFamily="49" charset="0"/>
                        </a:rPr>
                        <a:t>Richard M. </a:t>
                      </a:r>
                      <a:r>
                        <a:rPr lang="en-US" sz="800" u="none" strike="noStrike" dirty="0" err="1">
                          <a:effectLst/>
                          <a:latin typeface="Courier New" panose="02070309020205020404" pitchFamily="49" charset="0"/>
                          <a:cs typeface="Courier New" panose="02070309020205020404" pitchFamily="49" charset="0"/>
                        </a:rPr>
                        <a:t>Ryan;Edward</a:t>
                      </a:r>
                      <a:r>
                        <a:rPr lang="en-US" sz="800" u="none" strike="noStrike" dirty="0">
                          <a:effectLst/>
                          <a:latin typeface="Courier New" panose="02070309020205020404" pitchFamily="49" charset="0"/>
                          <a:cs typeface="Courier New" panose="02070309020205020404" pitchFamily="49" charset="0"/>
                        </a:rPr>
                        <a:t> L. Deci</a:t>
                      </a:r>
                      <a:endParaRPr lang="en-US" sz="800" b="0" i="0" u="none" strike="noStrike" dirty="0">
                        <a:solidFill>
                          <a:srgbClr val="000000"/>
                        </a:solidFill>
                        <a:effectLst/>
                        <a:latin typeface="Courier New" panose="02070309020205020404" pitchFamily="49" charset="0"/>
                        <a:cs typeface="Courier New" panose="02070309020205020404" pitchFamily="49" charset="0"/>
                      </a:endParaRPr>
                    </a:p>
                  </a:txBody>
                  <a:tcPr marL="3875" marR="3875" marT="3875" marB="0" anchor="b"/>
                </a:tc>
                <a:extLst>
                  <a:ext uri="{0D108BD9-81ED-4DB2-BD59-A6C34878D82A}">
                    <a16:rowId xmlns:a16="http://schemas.microsoft.com/office/drawing/2014/main" val="1221712282"/>
                  </a:ext>
                </a:extLst>
              </a:tr>
              <a:tr h="344914">
                <a:tc>
                  <a:txBody>
                    <a:bodyPr/>
                    <a:lstStyle/>
                    <a:p>
                      <a:pPr algn="l" fontAlgn="b"/>
                      <a:r>
                        <a:rPr lang="en-US" sz="800" u="none" strike="noStrike">
                          <a:effectLst/>
                          <a:latin typeface="Courier New" panose="02070309020205020404" pitchFamily="49" charset="0"/>
                          <a:cs typeface="Courier New" panose="02070309020205020404" pitchFamily="49" charset="0"/>
                        </a:rPr>
                        <a:t>https://doi.org/10.1146/annurev.soc.26.1.611</a:t>
                      </a:r>
                      <a:endParaRPr lang="en-US" sz="800" b="0" i="0" u="none" strike="noStrike">
                        <a:solidFill>
                          <a:srgbClr val="000000"/>
                        </a:solidFill>
                        <a:effectLst/>
                        <a:latin typeface="Courier New" panose="02070309020205020404" pitchFamily="49" charset="0"/>
                        <a:cs typeface="Courier New" panose="02070309020205020404" pitchFamily="49" charset="0"/>
                      </a:endParaRPr>
                    </a:p>
                  </a:txBody>
                  <a:tcPr marL="3875" marR="3875" marT="3875" marB="0" anchor="b"/>
                </a:tc>
                <a:tc>
                  <a:txBody>
                    <a:bodyPr/>
                    <a:lstStyle/>
                    <a:p>
                      <a:pPr algn="l" fontAlgn="b"/>
                      <a:r>
                        <a:rPr lang="en-US" sz="800" u="none" strike="noStrike" dirty="0">
                          <a:effectLst/>
                          <a:latin typeface="Courier New" panose="02070309020205020404" pitchFamily="49" charset="0"/>
                          <a:cs typeface="Courier New" panose="02070309020205020404" pitchFamily="49" charset="0"/>
                        </a:rPr>
                        <a:t>Framing Processes and Social Movements: An Overview and Assessment</a:t>
                      </a:r>
                      <a:endParaRPr lang="en-US" sz="800" b="0" i="0" u="none" strike="noStrike" dirty="0">
                        <a:solidFill>
                          <a:srgbClr val="000000"/>
                        </a:solidFill>
                        <a:effectLst/>
                        <a:latin typeface="Courier New" panose="02070309020205020404" pitchFamily="49" charset="0"/>
                        <a:cs typeface="Courier New" panose="02070309020205020404" pitchFamily="49" charset="0"/>
                      </a:endParaRPr>
                    </a:p>
                  </a:txBody>
                  <a:tcPr marL="3875" marR="3875" marT="3875" marB="0" anchor="b"/>
                </a:tc>
                <a:tc>
                  <a:txBody>
                    <a:bodyPr/>
                    <a:lstStyle/>
                    <a:p>
                      <a:pPr algn="r" fontAlgn="b"/>
                      <a:r>
                        <a:rPr lang="en-US" sz="800" u="none" strike="noStrike">
                          <a:effectLst/>
                          <a:latin typeface="Courier New" panose="02070309020205020404" pitchFamily="49" charset="0"/>
                          <a:cs typeface="Courier New" panose="02070309020205020404" pitchFamily="49" charset="0"/>
                        </a:rPr>
                        <a:t>2000</a:t>
                      </a:r>
                      <a:endParaRPr lang="en-US" sz="800" b="0" i="0" u="none" strike="noStrike">
                        <a:solidFill>
                          <a:srgbClr val="000000"/>
                        </a:solidFill>
                        <a:effectLst/>
                        <a:latin typeface="Courier New" panose="02070309020205020404" pitchFamily="49" charset="0"/>
                        <a:cs typeface="Courier New" panose="02070309020205020404" pitchFamily="49" charset="0"/>
                      </a:endParaRPr>
                    </a:p>
                  </a:txBody>
                  <a:tcPr marL="3875" marR="3875" marT="3875" marB="0" anchor="b"/>
                </a:tc>
                <a:tc>
                  <a:txBody>
                    <a:bodyPr/>
                    <a:lstStyle/>
                    <a:p>
                      <a:pPr algn="l" fontAlgn="b"/>
                      <a:r>
                        <a:rPr lang="en-US" sz="800" u="none" strike="noStrike" dirty="0">
                          <a:effectLst/>
                          <a:latin typeface="Courier New" panose="02070309020205020404" pitchFamily="49" charset="0"/>
                          <a:cs typeface="Courier New" panose="02070309020205020404" pitchFamily="49" charset="0"/>
                        </a:rPr>
                        <a:t>Annual Review of Sociology</a:t>
                      </a:r>
                      <a:endParaRPr lang="en-US" sz="800" b="0" i="0" u="none" strike="noStrike" dirty="0">
                        <a:solidFill>
                          <a:srgbClr val="000000"/>
                        </a:solidFill>
                        <a:effectLst/>
                        <a:latin typeface="Courier New" panose="02070309020205020404" pitchFamily="49" charset="0"/>
                        <a:cs typeface="Courier New" panose="02070309020205020404" pitchFamily="49" charset="0"/>
                      </a:endParaRPr>
                    </a:p>
                  </a:txBody>
                  <a:tcPr marL="3875" marR="3875" marT="3875" marB="0" anchor="b"/>
                </a:tc>
                <a:tc>
                  <a:txBody>
                    <a:bodyPr/>
                    <a:lstStyle/>
                    <a:p>
                      <a:pPr algn="l" fontAlgn="b"/>
                      <a:r>
                        <a:rPr lang="en-US" sz="800" u="none" strike="noStrike" dirty="0">
                          <a:effectLst/>
                          <a:latin typeface="Courier New" panose="02070309020205020404" pitchFamily="49" charset="0"/>
                          <a:cs typeface="Courier New" panose="02070309020205020404" pitchFamily="49" charset="0"/>
                        </a:rPr>
                        <a:t>Robert D. </a:t>
                      </a:r>
                      <a:r>
                        <a:rPr lang="en-US" sz="800" u="none" strike="noStrike" dirty="0" err="1">
                          <a:effectLst/>
                          <a:latin typeface="Courier New" panose="02070309020205020404" pitchFamily="49" charset="0"/>
                          <a:cs typeface="Courier New" panose="02070309020205020404" pitchFamily="49" charset="0"/>
                        </a:rPr>
                        <a:t>Benford;David</a:t>
                      </a:r>
                      <a:r>
                        <a:rPr lang="en-US" sz="800" u="none" strike="noStrike" dirty="0">
                          <a:effectLst/>
                          <a:latin typeface="Courier New" panose="02070309020205020404" pitchFamily="49" charset="0"/>
                          <a:cs typeface="Courier New" panose="02070309020205020404" pitchFamily="49" charset="0"/>
                        </a:rPr>
                        <a:t> A. Snow</a:t>
                      </a:r>
                      <a:endParaRPr lang="en-US" sz="800" b="0" i="0" u="none" strike="noStrike" dirty="0">
                        <a:solidFill>
                          <a:srgbClr val="000000"/>
                        </a:solidFill>
                        <a:effectLst/>
                        <a:latin typeface="Courier New" panose="02070309020205020404" pitchFamily="49" charset="0"/>
                        <a:cs typeface="Courier New" panose="02070309020205020404" pitchFamily="49" charset="0"/>
                      </a:endParaRPr>
                    </a:p>
                  </a:txBody>
                  <a:tcPr marL="3875" marR="3875" marT="3875" marB="0" anchor="b"/>
                </a:tc>
                <a:extLst>
                  <a:ext uri="{0D108BD9-81ED-4DB2-BD59-A6C34878D82A}">
                    <a16:rowId xmlns:a16="http://schemas.microsoft.com/office/drawing/2014/main" val="2755080761"/>
                  </a:ext>
                </a:extLst>
              </a:tr>
              <a:tr h="344914">
                <a:tc>
                  <a:txBody>
                    <a:bodyPr/>
                    <a:lstStyle/>
                    <a:p>
                      <a:pPr algn="l" fontAlgn="b"/>
                      <a:r>
                        <a:rPr lang="en-US" sz="800" u="none" strike="noStrike" dirty="0">
                          <a:effectLst/>
                          <a:latin typeface="Courier New" panose="02070309020205020404" pitchFamily="49" charset="0"/>
                          <a:cs typeface="Courier New" panose="02070309020205020404" pitchFamily="49" charset="0"/>
                        </a:rPr>
                        <a:t>https://</a:t>
                      </a:r>
                      <a:r>
                        <a:rPr lang="en-US" sz="800" u="none" strike="noStrike" dirty="0" err="1">
                          <a:effectLst/>
                          <a:latin typeface="Courier New" panose="02070309020205020404" pitchFamily="49" charset="0"/>
                          <a:cs typeface="Courier New" panose="02070309020205020404" pitchFamily="49" charset="0"/>
                        </a:rPr>
                        <a:t>doi.org</a:t>
                      </a:r>
                      <a:r>
                        <a:rPr lang="en-US" sz="800" u="none" strike="noStrike" dirty="0">
                          <a:effectLst/>
                          <a:latin typeface="Courier New" panose="02070309020205020404" pitchFamily="49" charset="0"/>
                          <a:cs typeface="Courier New" panose="02070309020205020404" pitchFamily="49" charset="0"/>
                        </a:rPr>
                        <a:t>/10.1016/s0048-7333(99)00055-4</a:t>
                      </a:r>
                      <a:endParaRPr lang="en-US" sz="800" b="0" i="0" u="none" strike="noStrike" dirty="0">
                        <a:solidFill>
                          <a:srgbClr val="000000"/>
                        </a:solidFill>
                        <a:effectLst/>
                        <a:latin typeface="Courier New" panose="02070309020205020404" pitchFamily="49" charset="0"/>
                        <a:cs typeface="Courier New" panose="02070309020205020404" pitchFamily="49" charset="0"/>
                      </a:endParaRPr>
                    </a:p>
                  </a:txBody>
                  <a:tcPr marL="3875" marR="3875" marT="3875" marB="0" anchor="b"/>
                </a:tc>
                <a:tc>
                  <a:txBody>
                    <a:bodyPr/>
                    <a:lstStyle/>
                    <a:p>
                      <a:pPr algn="l" fontAlgn="b"/>
                      <a:r>
                        <a:rPr lang="en-US" sz="800" u="none" strike="noStrike" dirty="0">
                          <a:effectLst/>
                          <a:latin typeface="Courier New" panose="02070309020205020404" pitchFamily="49" charset="0"/>
                          <a:cs typeface="Courier New" panose="02070309020205020404" pitchFamily="49" charset="0"/>
                        </a:rPr>
                        <a:t>The dynamics of innovation: from National Systems and “Mode 2” to a Triple Helix of university–industry–government relations</a:t>
                      </a:r>
                      <a:endParaRPr lang="en-US" sz="800" b="0" i="0" u="none" strike="noStrike" dirty="0">
                        <a:solidFill>
                          <a:srgbClr val="000000"/>
                        </a:solidFill>
                        <a:effectLst/>
                        <a:latin typeface="Courier New" panose="02070309020205020404" pitchFamily="49" charset="0"/>
                        <a:cs typeface="Courier New" panose="02070309020205020404" pitchFamily="49" charset="0"/>
                      </a:endParaRPr>
                    </a:p>
                  </a:txBody>
                  <a:tcPr marL="3875" marR="3875" marT="3875" marB="0" anchor="b"/>
                </a:tc>
                <a:tc>
                  <a:txBody>
                    <a:bodyPr/>
                    <a:lstStyle/>
                    <a:p>
                      <a:pPr algn="r" fontAlgn="b"/>
                      <a:r>
                        <a:rPr lang="en-US" sz="800" u="none" strike="noStrike">
                          <a:effectLst/>
                          <a:latin typeface="Courier New" panose="02070309020205020404" pitchFamily="49" charset="0"/>
                          <a:cs typeface="Courier New" panose="02070309020205020404" pitchFamily="49" charset="0"/>
                        </a:rPr>
                        <a:t>2000</a:t>
                      </a:r>
                      <a:endParaRPr lang="en-US" sz="800" b="0" i="0" u="none" strike="noStrike">
                        <a:solidFill>
                          <a:srgbClr val="000000"/>
                        </a:solidFill>
                        <a:effectLst/>
                        <a:latin typeface="Courier New" panose="02070309020205020404" pitchFamily="49" charset="0"/>
                        <a:cs typeface="Courier New" panose="02070309020205020404" pitchFamily="49" charset="0"/>
                      </a:endParaRPr>
                    </a:p>
                  </a:txBody>
                  <a:tcPr marL="3875" marR="3875" marT="3875" marB="0" anchor="b"/>
                </a:tc>
                <a:tc>
                  <a:txBody>
                    <a:bodyPr/>
                    <a:lstStyle/>
                    <a:p>
                      <a:pPr algn="l" fontAlgn="b"/>
                      <a:r>
                        <a:rPr lang="en-US" sz="800" u="none" strike="noStrike" dirty="0">
                          <a:effectLst/>
                          <a:latin typeface="Courier New" panose="02070309020205020404" pitchFamily="49" charset="0"/>
                          <a:cs typeface="Courier New" panose="02070309020205020404" pitchFamily="49" charset="0"/>
                        </a:rPr>
                        <a:t>Research Policy</a:t>
                      </a:r>
                      <a:endParaRPr lang="en-US" sz="800" b="0" i="0" u="none" strike="noStrike" dirty="0">
                        <a:solidFill>
                          <a:srgbClr val="000000"/>
                        </a:solidFill>
                        <a:effectLst/>
                        <a:latin typeface="Courier New" panose="02070309020205020404" pitchFamily="49" charset="0"/>
                        <a:cs typeface="Courier New" panose="02070309020205020404" pitchFamily="49" charset="0"/>
                      </a:endParaRPr>
                    </a:p>
                  </a:txBody>
                  <a:tcPr marL="3875" marR="3875" marT="3875" marB="0" anchor="b"/>
                </a:tc>
                <a:tc>
                  <a:txBody>
                    <a:bodyPr/>
                    <a:lstStyle/>
                    <a:p>
                      <a:pPr algn="l" fontAlgn="b"/>
                      <a:r>
                        <a:rPr lang="en-US" sz="800" u="none" strike="noStrike" dirty="0">
                          <a:effectLst/>
                          <a:latin typeface="Courier New" panose="02070309020205020404" pitchFamily="49" charset="0"/>
                          <a:cs typeface="Courier New" panose="02070309020205020404" pitchFamily="49" charset="0"/>
                        </a:rPr>
                        <a:t>Henry </a:t>
                      </a:r>
                      <a:r>
                        <a:rPr lang="en-US" sz="800" u="none" strike="noStrike" dirty="0" err="1">
                          <a:effectLst/>
                          <a:latin typeface="Courier New" panose="02070309020205020404" pitchFamily="49" charset="0"/>
                          <a:cs typeface="Courier New" panose="02070309020205020404" pitchFamily="49" charset="0"/>
                        </a:rPr>
                        <a:t>Etzkowitz;Loet</a:t>
                      </a:r>
                      <a:r>
                        <a:rPr lang="en-US" sz="800" u="none" strike="noStrike" dirty="0">
                          <a:effectLst/>
                          <a:latin typeface="Courier New" panose="02070309020205020404" pitchFamily="49" charset="0"/>
                          <a:cs typeface="Courier New" panose="02070309020205020404" pitchFamily="49" charset="0"/>
                        </a:rPr>
                        <a:t> </a:t>
                      </a:r>
                      <a:r>
                        <a:rPr lang="en-US" sz="800" u="none" strike="noStrike" dirty="0" err="1">
                          <a:effectLst/>
                          <a:latin typeface="Courier New" panose="02070309020205020404" pitchFamily="49" charset="0"/>
                          <a:cs typeface="Courier New" panose="02070309020205020404" pitchFamily="49" charset="0"/>
                        </a:rPr>
                        <a:t>Leydesdorff</a:t>
                      </a:r>
                      <a:endParaRPr lang="en-US" sz="800" b="0" i="0" u="none" strike="noStrike" dirty="0">
                        <a:solidFill>
                          <a:srgbClr val="000000"/>
                        </a:solidFill>
                        <a:effectLst/>
                        <a:latin typeface="Courier New" panose="02070309020205020404" pitchFamily="49" charset="0"/>
                        <a:cs typeface="Courier New" panose="02070309020205020404" pitchFamily="49" charset="0"/>
                      </a:endParaRPr>
                    </a:p>
                  </a:txBody>
                  <a:tcPr marL="3875" marR="3875" marT="3875" marB="0" anchor="b"/>
                </a:tc>
                <a:extLst>
                  <a:ext uri="{0D108BD9-81ED-4DB2-BD59-A6C34878D82A}">
                    <a16:rowId xmlns:a16="http://schemas.microsoft.com/office/drawing/2014/main" val="2644913473"/>
                  </a:ext>
                </a:extLst>
              </a:tr>
              <a:tr h="208498">
                <a:tc>
                  <a:txBody>
                    <a:bodyPr/>
                    <a:lstStyle/>
                    <a:p>
                      <a:pPr algn="l" fontAlgn="b"/>
                      <a:r>
                        <a:rPr lang="en-US" sz="800" u="none" strike="noStrike">
                          <a:effectLst/>
                          <a:latin typeface="Courier New" panose="02070309020205020404" pitchFamily="49" charset="0"/>
                          <a:cs typeface="Courier New" panose="02070309020205020404" pitchFamily="49" charset="0"/>
                        </a:rPr>
                        <a:t>https://doi.org/10.2307/2586011</a:t>
                      </a:r>
                      <a:endParaRPr lang="en-US" sz="800" b="0" i="0" u="none" strike="noStrike">
                        <a:solidFill>
                          <a:srgbClr val="000000"/>
                        </a:solidFill>
                        <a:effectLst/>
                        <a:latin typeface="Courier New" panose="02070309020205020404" pitchFamily="49" charset="0"/>
                        <a:cs typeface="Courier New" panose="02070309020205020404" pitchFamily="49" charset="0"/>
                      </a:endParaRPr>
                    </a:p>
                  </a:txBody>
                  <a:tcPr marL="3875" marR="3875" marT="3875" marB="0" anchor="b"/>
                </a:tc>
                <a:tc>
                  <a:txBody>
                    <a:bodyPr/>
                    <a:lstStyle/>
                    <a:p>
                      <a:pPr algn="l" fontAlgn="b"/>
                      <a:r>
                        <a:rPr lang="en-US" sz="800" u="none" strike="noStrike">
                          <a:effectLst/>
                          <a:latin typeface="Courier New" panose="02070309020205020404" pitchFamily="49" charset="0"/>
                          <a:cs typeface="Courier New" panose="02070309020205020404" pitchFamily="49" charset="0"/>
                        </a:rPr>
                        <a:t>Increasing Returns, Path Dependence, and the Study of Politics</a:t>
                      </a:r>
                      <a:endParaRPr lang="en-US" sz="800" b="0" i="0" u="none" strike="noStrike">
                        <a:solidFill>
                          <a:srgbClr val="000000"/>
                        </a:solidFill>
                        <a:effectLst/>
                        <a:latin typeface="Courier New" panose="02070309020205020404" pitchFamily="49" charset="0"/>
                        <a:cs typeface="Courier New" panose="02070309020205020404" pitchFamily="49" charset="0"/>
                      </a:endParaRPr>
                    </a:p>
                  </a:txBody>
                  <a:tcPr marL="3875" marR="3875" marT="3875" marB="0" anchor="b"/>
                </a:tc>
                <a:tc>
                  <a:txBody>
                    <a:bodyPr/>
                    <a:lstStyle/>
                    <a:p>
                      <a:pPr algn="r" fontAlgn="b"/>
                      <a:r>
                        <a:rPr lang="en-US" sz="800" u="none" strike="noStrike">
                          <a:effectLst/>
                          <a:latin typeface="Courier New" panose="02070309020205020404" pitchFamily="49" charset="0"/>
                          <a:cs typeface="Courier New" panose="02070309020205020404" pitchFamily="49" charset="0"/>
                        </a:rPr>
                        <a:t>2000</a:t>
                      </a:r>
                      <a:endParaRPr lang="en-US" sz="800" b="0" i="0" u="none" strike="noStrike">
                        <a:solidFill>
                          <a:srgbClr val="000000"/>
                        </a:solidFill>
                        <a:effectLst/>
                        <a:latin typeface="Courier New" panose="02070309020205020404" pitchFamily="49" charset="0"/>
                        <a:cs typeface="Courier New" panose="02070309020205020404" pitchFamily="49" charset="0"/>
                      </a:endParaRPr>
                    </a:p>
                  </a:txBody>
                  <a:tcPr marL="3875" marR="3875" marT="3875" marB="0" anchor="b"/>
                </a:tc>
                <a:tc>
                  <a:txBody>
                    <a:bodyPr/>
                    <a:lstStyle/>
                    <a:p>
                      <a:pPr algn="l" fontAlgn="b"/>
                      <a:r>
                        <a:rPr lang="en-US" sz="800" u="none" strike="noStrike">
                          <a:effectLst/>
                          <a:latin typeface="Courier New" panose="02070309020205020404" pitchFamily="49" charset="0"/>
                          <a:cs typeface="Courier New" panose="02070309020205020404" pitchFamily="49" charset="0"/>
                        </a:rPr>
                        <a:t>American Political Science Review</a:t>
                      </a:r>
                      <a:endParaRPr lang="en-US" sz="800" b="0" i="0" u="none" strike="noStrike">
                        <a:solidFill>
                          <a:srgbClr val="000000"/>
                        </a:solidFill>
                        <a:effectLst/>
                        <a:latin typeface="Courier New" panose="02070309020205020404" pitchFamily="49" charset="0"/>
                        <a:cs typeface="Courier New" panose="02070309020205020404" pitchFamily="49" charset="0"/>
                      </a:endParaRPr>
                    </a:p>
                  </a:txBody>
                  <a:tcPr marL="3875" marR="3875" marT="3875" marB="0" anchor="b"/>
                </a:tc>
                <a:tc>
                  <a:txBody>
                    <a:bodyPr/>
                    <a:lstStyle/>
                    <a:p>
                      <a:pPr algn="l" fontAlgn="b"/>
                      <a:r>
                        <a:rPr lang="en-US" sz="800" u="none" strike="noStrike" dirty="0">
                          <a:effectLst/>
                          <a:latin typeface="Courier New" panose="02070309020205020404" pitchFamily="49" charset="0"/>
                          <a:cs typeface="Courier New" panose="02070309020205020404" pitchFamily="49" charset="0"/>
                        </a:rPr>
                        <a:t>Paul Pierson</a:t>
                      </a:r>
                      <a:endParaRPr lang="en-US" sz="800" b="0" i="0" u="none" strike="noStrike" dirty="0">
                        <a:solidFill>
                          <a:srgbClr val="000000"/>
                        </a:solidFill>
                        <a:effectLst/>
                        <a:latin typeface="Courier New" panose="02070309020205020404" pitchFamily="49" charset="0"/>
                        <a:cs typeface="Courier New" panose="02070309020205020404" pitchFamily="49" charset="0"/>
                      </a:endParaRPr>
                    </a:p>
                  </a:txBody>
                  <a:tcPr marL="3875" marR="3875" marT="3875" marB="0" anchor="b"/>
                </a:tc>
                <a:extLst>
                  <a:ext uri="{0D108BD9-81ED-4DB2-BD59-A6C34878D82A}">
                    <a16:rowId xmlns:a16="http://schemas.microsoft.com/office/drawing/2014/main" val="309875289"/>
                  </a:ext>
                </a:extLst>
              </a:tr>
            </a:tbl>
          </a:graphicData>
        </a:graphic>
      </p:graphicFrame>
      <p:pic>
        <p:nvPicPr>
          <p:cNvPr id="5" name="Picture 4">
            <a:extLst>
              <a:ext uri="{FF2B5EF4-FFF2-40B4-BE49-F238E27FC236}">
                <a16:creationId xmlns:a16="http://schemas.microsoft.com/office/drawing/2014/main" id="{E7098476-253B-5E05-82DB-DD3E1A6DDBEB}"/>
              </a:ext>
            </a:extLst>
          </p:cNvPr>
          <p:cNvPicPr>
            <a:picLocks noChangeAspect="1"/>
          </p:cNvPicPr>
          <p:nvPr/>
        </p:nvPicPr>
        <p:blipFill rotWithShape="1">
          <a:blip r:embed="rId3"/>
          <a:srcRect t="1004" r="24865" b="14336"/>
          <a:stretch/>
        </p:blipFill>
        <p:spPr>
          <a:xfrm>
            <a:off x="2441812" y="142875"/>
            <a:ext cx="5040151" cy="1860283"/>
          </a:xfrm>
          <a:prstGeom prst="rect">
            <a:avLst/>
          </a:prstGeom>
        </p:spPr>
      </p:pic>
      <p:sp>
        <p:nvSpPr>
          <p:cNvPr id="8" name="Rectangle 7">
            <a:extLst>
              <a:ext uri="{FF2B5EF4-FFF2-40B4-BE49-F238E27FC236}">
                <a16:creationId xmlns:a16="http://schemas.microsoft.com/office/drawing/2014/main" id="{C0B2604D-E02A-4BAA-DA1C-845FDFEC5CCF}"/>
              </a:ext>
            </a:extLst>
          </p:cNvPr>
          <p:cNvSpPr/>
          <p:nvPr/>
        </p:nvSpPr>
        <p:spPr>
          <a:xfrm>
            <a:off x="6489700" y="871536"/>
            <a:ext cx="1587324" cy="113162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6FAF7BCC-47AC-1DA6-8286-462EE803FDF3}"/>
              </a:ext>
            </a:extLst>
          </p:cNvPr>
          <p:cNvSpPr txBox="1"/>
          <p:nvPr/>
        </p:nvSpPr>
        <p:spPr>
          <a:xfrm>
            <a:off x="7968299" y="214818"/>
            <a:ext cx="3961763" cy="830997"/>
          </a:xfrm>
          <a:prstGeom prst="rect">
            <a:avLst/>
          </a:prstGeom>
          <a:solidFill>
            <a:schemeClr val="bg1"/>
          </a:solidFill>
          <a:ln>
            <a:solidFill>
              <a:schemeClr val="tx1"/>
            </a:solidFill>
          </a:ln>
        </p:spPr>
        <p:txBody>
          <a:bodyPr wrap="square" rtlCol="0">
            <a:spAutoFit/>
          </a:bodyPr>
          <a:lstStyle/>
          <a:p>
            <a:pPr algn="ctr"/>
            <a:r>
              <a:rPr lang="en-US" sz="1600" dirty="0">
                <a:latin typeface="Courier New" panose="02070309020205020404" pitchFamily="49" charset="0"/>
                <a:cs typeface="Courier New" panose="02070309020205020404" pitchFamily="49" charset="0"/>
              </a:rPr>
              <a:t>197 journal themes -&gt; 3,982 concepts -&gt; </a:t>
            </a:r>
            <a:r>
              <a:rPr lang="en-US" sz="1600" dirty="0">
                <a:solidFill>
                  <a:schemeClr val="accent3"/>
                </a:solidFill>
                <a:latin typeface="Courier New" panose="02070309020205020404" pitchFamily="49" charset="0"/>
                <a:cs typeface="Courier New" panose="02070309020205020404" pitchFamily="49" charset="0"/>
              </a:rPr>
              <a:t>[n-million works] </a:t>
            </a:r>
          </a:p>
          <a:p>
            <a:pPr algn="ctr"/>
            <a:r>
              <a:rPr lang="en-US" sz="1600" dirty="0">
                <a:solidFill>
                  <a:schemeClr val="accent3"/>
                </a:solidFill>
                <a:latin typeface="Courier New" panose="02070309020205020404" pitchFamily="49" charset="0"/>
                <a:cs typeface="Courier New" panose="02070309020205020404" pitchFamily="49" charset="0"/>
              </a:rPr>
              <a:t>[need a governmental index] </a:t>
            </a:r>
            <a:endParaRPr lang="en-US" sz="1600" dirty="0">
              <a:solidFill>
                <a:schemeClr val="accent3"/>
              </a:solidFill>
              <a:latin typeface="Simplified Arabic Fixed" panose="02070309020205020404" pitchFamily="49" charset="-78"/>
              <a:cs typeface="Simplified Arabic Fixed" panose="02070309020205020404" pitchFamily="49" charset="-78"/>
            </a:endParaRPr>
          </a:p>
        </p:txBody>
      </p:sp>
      <p:sp>
        <p:nvSpPr>
          <p:cNvPr id="2" name="TextBox 1">
            <a:extLst>
              <a:ext uri="{FF2B5EF4-FFF2-40B4-BE49-F238E27FC236}">
                <a16:creationId xmlns:a16="http://schemas.microsoft.com/office/drawing/2014/main" id="{B7538826-7B76-29D8-6DEE-C0867556358E}"/>
              </a:ext>
            </a:extLst>
          </p:cNvPr>
          <p:cNvSpPr txBox="1"/>
          <p:nvPr/>
        </p:nvSpPr>
        <p:spPr>
          <a:xfrm>
            <a:off x="1408735" y="2036129"/>
            <a:ext cx="1927655" cy="584775"/>
          </a:xfrm>
          <a:prstGeom prst="rect">
            <a:avLst/>
          </a:prstGeom>
          <a:solidFill>
            <a:schemeClr val="bg1"/>
          </a:solidFill>
          <a:ln>
            <a:solidFill>
              <a:schemeClr val="tx1"/>
            </a:solidFill>
          </a:ln>
        </p:spPr>
        <p:txBody>
          <a:bodyPr wrap="square" rtlCol="0">
            <a:spAutoFit/>
          </a:bodyPr>
          <a:lstStyle/>
          <a:p>
            <a:pPr algn="ctr"/>
            <a:r>
              <a:rPr lang="en-US" sz="1600" dirty="0">
                <a:latin typeface="Courier New" panose="02070309020205020404" pitchFamily="49" charset="0"/>
                <a:cs typeface="Courier New" panose="02070309020205020404" pitchFamily="49" charset="0"/>
              </a:rPr>
              <a:t>114 </a:t>
            </a:r>
            <a:r>
              <a:rPr lang="en-US" sz="1600" dirty="0">
                <a:latin typeface="Simplified Arabic Fixed" panose="02070309020205020404" pitchFamily="49" charset="-78"/>
                <a:cs typeface="Simplified Arabic Fixed" panose="02070309020205020404" pitchFamily="49" charset="-78"/>
              </a:rPr>
              <a:t>documents</a:t>
            </a:r>
          </a:p>
          <a:p>
            <a:pPr algn="ctr"/>
            <a:r>
              <a:rPr lang="en-US" sz="1600" dirty="0">
                <a:latin typeface="Courier New" panose="02070309020205020404" pitchFamily="49" charset="0"/>
                <a:cs typeface="Courier New" panose="02070309020205020404" pitchFamily="49" charset="0"/>
              </a:rPr>
              <a:t>~160K </a:t>
            </a:r>
            <a:r>
              <a:rPr lang="en-US" sz="1600" dirty="0">
                <a:latin typeface="Simplified Arabic Fixed" panose="02070309020205020404" pitchFamily="49" charset="-78"/>
                <a:cs typeface="Simplified Arabic Fixed" panose="02070309020205020404" pitchFamily="49" charset="-78"/>
              </a:rPr>
              <a:t>pages</a:t>
            </a:r>
          </a:p>
        </p:txBody>
      </p:sp>
      <p:sp>
        <p:nvSpPr>
          <p:cNvPr id="3" name="TextBox 2">
            <a:extLst>
              <a:ext uri="{FF2B5EF4-FFF2-40B4-BE49-F238E27FC236}">
                <a16:creationId xmlns:a16="http://schemas.microsoft.com/office/drawing/2014/main" id="{286D5E24-9CC8-456C-C9D3-E928FE74430D}"/>
              </a:ext>
            </a:extLst>
          </p:cNvPr>
          <p:cNvSpPr txBox="1"/>
          <p:nvPr/>
        </p:nvSpPr>
        <p:spPr>
          <a:xfrm>
            <a:off x="3691156" y="2036129"/>
            <a:ext cx="1847359" cy="584775"/>
          </a:xfrm>
          <a:prstGeom prst="rect">
            <a:avLst/>
          </a:prstGeom>
          <a:solidFill>
            <a:schemeClr val="bg1"/>
          </a:solidFill>
          <a:ln>
            <a:solidFill>
              <a:schemeClr val="tx1"/>
            </a:solidFill>
          </a:ln>
        </p:spPr>
        <p:txBody>
          <a:bodyPr wrap="square" rtlCol="0">
            <a:spAutoFit/>
          </a:bodyPr>
          <a:lstStyle/>
          <a:p>
            <a:pPr algn="ctr"/>
            <a:r>
              <a:rPr lang="en-US" sz="1600" dirty="0">
                <a:latin typeface="Courier New" panose="02070309020205020404" pitchFamily="49" charset="0"/>
                <a:cs typeface="Courier New" panose="02070309020205020404" pitchFamily="49" charset="0"/>
              </a:rPr>
              <a:t>~14K probable </a:t>
            </a:r>
          </a:p>
          <a:p>
            <a:pPr algn="ctr"/>
            <a:r>
              <a:rPr lang="en-US" sz="1600" dirty="0">
                <a:latin typeface="Courier New" panose="02070309020205020404" pitchFamily="49" charset="0"/>
                <a:cs typeface="Courier New" panose="02070309020205020404" pitchFamily="49" charset="0"/>
              </a:rPr>
              <a:t>references</a:t>
            </a:r>
            <a:endParaRPr lang="en-US" sz="1600" dirty="0">
              <a:latin typeface="Simplified Arabic Fixed" panose="02070309020205020404" pitchFamily="49" charset="-78"/>
              <a:cs typeface="Simplified Arabic Fixed" panose="02070309020205020404" pitchFamily="49" charset="-78"/>
            </a:endParaRPr>
          </a:p>
        </p:txBody>
      </p:sp>
      <p:sp>
        <p:nvSpPr>
          <p:cNvPr id="4" name="TextBox 3">
            <a:extLst>
              <a:ext uri="{FF2B5EF4-FFF2-40B4-BE49-F238E27FC236}">
                <a16:creationId xmlns:a16="http://schemas.microsoft.com/office/drawing/2014/main" id="{92E1E76E-0BAA-D9ED-2680-9CE035716067}"/>
              </a:ext>
            </a:extLst>
          </p:cNvPr>
          <p:cNvSpPr txBox="1"/>
          <p:nvPr/>
        </p:nvSpPr>
        <p:spPr>
          <a:xfrm>
            <a:off x="5706237" y="2036129"/>
            <a:ext cx="2406428" cy="584775"/>
          </a:xfrm>
          <a:prstGeom prst="rect">
            <a:avLst/>
          </a:prstGeom>
          <a:solidFill>
            <a:schemeClr val="bg1"/>
          </a:solidFill>
          <a:ln>
            <a:solidFill>
              <a:schemeClr val="tx1"/>
            </a:solidFill>
          </a:ln>
        </p:spPr>
        <p:txBody>
          <a:bodyPr wrap="none" rtlCol="0">
            <a:spAutoFit/>
          </a:bodyPr>
          <a:lstStyle/>
          <a:p>
            <a:pPr algn="ctr"/>
            <a:r>
              <a:rPr lang="en-US" sz="1600" dirty="0">
                <a:latin typeface="Courier New" panose="02070309020205020404" pitchFamily="49" charset="0"/>
                <a:cs typeface="Courier New" panose="02070309020205020404" pitchFamily="49" charset="0"/>
              </a:rPr>
              <a:t>1,856 journal refs</a:t>
            </a:r>
          </a:p>
          <a:p>
            <a:pPr algn="ctr"/>
            <a:r>
              <a:rPr lang="en-US" sz="1600" dirty="0">
                <a:latin typeface="Courier New" panose="02070309020205020404" pitchFamily="49" charset="0"/>
                <a:cs typeface="Courier New" panose="02070309020205020404" pitchFamily="49" charset="0"/>
              </a:rPr>
              <a:t>3,675 agency refs</a:t>
            </a:r>
            <a:endParaRPr lang="en-US" sz="1600" dirty="0">
              <a:latin typeface="Simplified Arabic Fixed" panose="02070309020205020404" pitchFamily="49" charset="-78"/>
              <a:cs typeface="Simplified Arabic Fixed" panose="02070309020205020404" pitchFamily="49" charset="-78"/>
            </a:endParaRPr>
          </a:p>
        </p:txBody>
      </p:sp>
      <p:pic>
        <p:nvPicPr>
          <p:cNvPr id="7" name="Picture 6">
            <a:extLst>
              <a:ext uri="{FF2B5EF4-FFF2-40B4-BE49-F238E27FC236}">
                <a16:creationId xmlns:a16="http://schemas.microsoft.com/office/drawing/2014/main" id="{3B2DDEA5-B3BC-799D-0FB5-0B9ED4148C17}"/>
              </a:ext>
            </a:extLst>
          </p:cNvPr>
          <p:cNvPicPr>
            <a:picLocks noChangeAspect="1"/>
          </p:cNvPicPr>
          <p:nvPr/>
        </p:nvPicPr>
        <p:blipFill rotWithShape="1">
          <a:blip r:embed="rId3"/>
          <a:srcRect l="29905" t="54327" r="63070" b="35585"/>
          <a:stretch/>
        </p:blipFill>
        <p:spPr>
          <a:xfrm>
            <a:off x="5793038" y="4363655"/>
            <a:ext cx="600892" cy="282667"/>
          </a:xfrm>
          <a:prstGeom prst="rect">
            <a:avLst/>
          </a:prstGeom>
        </p:spPr>
      </p:pic>
      <p:pic>
        <p:nvPicPr>
          <p:cNvPr id="9" name="Picture 8" descr="Chart&#10;&#10;Description automatically generated">
            <a:extLst>
              <a:ext uri="{FF2B5EF4-FFF2-40B4-BE49-F238E27FC236}">
                <a16:creationId xmlns:a16="http://schemas.microsoft.com/office/drawing/2014/main" id="{AA48A89D-DC88-22EF-6277-4B74B66CDF9A}"/>
              </a:ext>
            </a:extLst>
          </p:cNvPr>
          <p:cNvPicPr>
            <a:picLocks noChangeAspect="1"/>
          </p:cNvPicPr>
          <p:nvPr/>
        </p:nvPicPr>
        <p:blipFill rotWithShape="1">
          <a:blip r:embed="rId4"/>
          <a:srcRect r="2418"/>
          <a:stretch/>
        </p:blipFill>
        <p:spPr>
          <a:xfrm>
            <a:off x="158665" y="3224980"/>
            <a:ext cx="5604681" cy="2888984"/>
          </a:xfrm>
          <a:prstGeom prst="rect">
            <a:avLst/>
          </a:prstGeom>
        </p:spPr>
      </p:pic>
      <p:sp>
        <p:nvSpPr>
          <p:cNvPr id="10" name="TextBox 9">
            <a:extLst>
              <a:ext uri="{FF2B5EF4-FFF2-40B4-BE49-F238E27FC236}">
                <a16:creationId xmlns:a16="http://schemas.microsoft.com/office/drawing/2014/main" id="{B8075612-A001-E343-D03A-F81E31793D04}"/>
              </a:ext>
            </a:extLst>
          </p:cNvPr>
          <p:cNvSpPr txBox="1"/>
          <p:nvPr/>
        </p:nvSpPr>
        <p:spPr>
          <a:xfrm>
            <a:off x="6755916" y="2993472"/>
            <a:ext cx="4803345" cy="646331"/>
          </a:xfrm>
          <a:prstGeom prst="rect">
            <a:avLst/>
          </a:prstGeom>
          <a:noFill/>
        </p:spPr>
        <p:txBody>
          <a:bodyPr wrap="square" rtlCol="0">
            <a:spAutoFit/>
          </a:bodyPr>
          <a:lstStyle/>
          <a:p>
            <a:pPr algn="ctr"/>
            <a:r>
              <a:rPr lang="en-US" dirty="0">
                <a:latin typeface="Courier New" panose="02070309020205020404" pitchFamily="49" charset="0"/>
                <a:cs typeface="Courier New" panose="02070309020205020404" pitchFamily="49" charset="0"/>
              </a:rPr>
              <a:t>Draft index: 630K political science works (2000-2003)</a:t>
            </a:r>
          </a:p>
        </p:txBody>
      </p:sp>
      <p:pic>
        <p:nvPicPr>
          <p:cNvPr id="11" name="Picture 10">
            <a:extLst>
              <a:ext uri="{FF2B5EF4-FFF2-40B4-BE49-F238E27FC236}">
                <a16:creationId xmlns:a16="http://schemas.microsoft.com/office/drawing/2014/main" id="{00A7B6CB-34C9-8307-9FC7-97191A994EC8}"/>
              </a:ext>
            </a:extLst>
          </p:cNvPr>
          <p:cNvPicPr>
            <a:picLocks noChangeAspect="1"/>
          </p:cNvPicPr>
          <p:nvPr/>
        </p:nvPicPr>
        <p:blipFill rotWithShape="1">
          <a:blip r:embed="rId3"/>
          <a:srcRect l="29905" t="54327" r="63070" b="35585"/>
          <a:stretch/>
        </p:blipFill>
        <p:spPr>
          <a:xfrm>
            <a:off x="7510589" y="380322"/>
            <a:ext cx="429083" cy="201846"/>
          </a:xfrm>
          <a:prstGeom prst="rect">
            <a:avLst/>
          </a:prstGeom>
        </p:spPr>
      </p:pic>
      <p:pic>
        <p:nvPicPr>
          <p:cNvPr id="12" name="Picture 11">
            <a:extLst>
              <a:ext uri="{FF2B5EF4-FFF2-40B4-BE49-F238E27FC236}">
                <a16:creationId xmlns:a16="http://schemas.microsoft.com/office/drawing/2014/main" id="{86B33AAB-7B2C-4823-11AD-38A10396A815}"/>
              </a:ext>
            </a:extLst>
          </p:cNvPr>
          <p:cNvPicPr>
            <a:picLocks noChangeAspect="1"/>
          </p:cNvPicPr>
          <p:nvPr/>
        </p:nvPicPr>
        <p:blipFill rotWithShape="1">
          <a:blip r:embed="rId3"/>
          <a:srcRect l="29905" t="54327" r="63070" b="35585"/>
          <a:stretch/>
        </p:blipFill>
        <p:spPr>
          <a:xfrm rot="10800000">
            <a:off x="7480048" y="525006"/>
            <a:ext cx="429083" cy="201846"/>
          </a:xfrm>
          <a:prstGeom prst="rect">
            <a:avLst/>
          </a:prstGeom>
        </p:spPr>
      </p:pic>
      <p:sp>
        <p:nvSpPr>
          <p:cNvPr id="17" name="Slide Number Placeholder 4">
            <a:extLst>
              <a:ext uri="{FF2B5EF4-FFF2-40B4-BE49-F238E27FC236}">
                <a16:creationId xmlns:a16="http://schemas.microsoft.com/office/drawing/2014/main" id="{9462EADC-2021-3A77-D0CE-631760518066}"/>
              </a:ext>
            </a:extLst>
          </p:cNvPr>
          <p:cNvSpPr>
            <a:spLocks noGrp="1"/>
          </p:cNvSpPr>
          <p:nvPr>
            <p:ph type="sldNum" sz="quarter" idx="12"/>
          </p:nvPr>
        </p:nvSpPr>
        <p:spPr>
          <a:xfrm>
            <a:off x="9037574" y="6310313"/>
            <a:ext cx="2743200" cy="365125"/>
          </a:xfrm>
        </p:spPr>
        <p:txBody>
          <a:bodyPr/>
          <a:lstStyle/>
          <a:p>
            <a:r>
              <a:rPr lang="en-US" dirty="0">
                <a:solidFill>
                  <a:schemeClr val="accent1"/>
                </a:solidFill>
                <a:latin typeface="Courier New" panose="02070309020205020404" pitchFamily="49" charset="0"/>
                <a:cs typeface="Courier New" panose="02070309020205020404" pitchFamily="49" charset="0"/>
              </a:rPr>
              <a:t>7</a:t>
            </a:r>
          </a:p>
        </p:txBody>
      </p:sp>
    </p:spTree>
    <p:extLst>
      <p:ext uri="{BB962C8B-B14F-4D97-AF65-F5344CB8AC3E}">
        <p14:creationId xmlns:p14="http://schemas.microsoft.com/office/powerpoint/2010/main" val="1237182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88B3D3-2F91-5934-E211-F1FA8EAB5FCB}"/>
              </a:ext>
            </a:extLst>
          </p:cNvPr>
          <p:cNvPicPr>
            <a:picLocks noChangeAspect="1"/>
          </p:cNvPicPr>
          <p:nvPr/>
        </p:nvPicPr>
        <p:blipFill rotWithShape="1">
          <a:blip r:embed="rId3"/>
          <a:srcRect t="1004" r="88" b="14444"/>
          <a:stretch/>
        </p:blipFill>
        <p:spPr>
          <a:xfrm>
            <a:off x="2441812" y="142876"/>
            <a:ext cx="6702208" cy="1857891"/>
          </a:xfrm>
          <a:prstGeom prst="rect">
            <a:avLst/>
          </a:prstGeom>
        </p:spPr>
      </p:pic>
      <p:sp>
        <p:nvSpPr>
          <p:cNvPr id="19" name="Rectangle 18">
            <a:extLst>
              <a:ext uri="{FF2B5EF4-FFF2-40B4-BE49-F238E27FC236}">
                <a16:creationId xmlns:a16="http://schemas.microsoft.com/office/drawing/2014/main" id="{AE1E4CE0-862C-D7F1-8A57-897CA47AEAD9}"/>
              </a:ext>
            </a:extLst>
          </p:cNvPr>
          <p:cNvSpPr/>
          <p:nvPr/>
        </p:nvSpPr>
        <p:spPr>
          <a:xfrm>
            <a:off x="7237081" y="2000767"/>
            <a:ext cx="1587324" cy="113162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FB0B938E-F153-2EF1-2DF5-57620F493B84}"/>
              </a:ext>
            </a:extLst>
          </p:cNvPr>
          <p:cNvSpPr txBox="1"/>
          <p:nvPr/>
        </p:nvSpPr>
        <p:spPr>
          <a:xfrm>
            <a:off x="8280387" y="2036129"/>
            <a:ext cx="2159566" cy="584775"/>
          </a:xfrm>
          <a:prstGeom prst="rect">
            <a:avLst/>
          </a:prstGeom>
          <a:solidFill>
            <a:schemeClr val="bg1"/>
          </a:solidFill>
          <a:ln>
            <a:solidFill>
              <a:schemeClr val="tx1"/>
            </a:solidFill>
          </a:ln>
        </p:spPr>
        <p:txBody>
          <a:bodyPr wrap="none" rtlCol="0">
            <a:spAutoFit/>
          </a:bodyPr>
          <a:lstStyle/>
          <a:p>
            <a:pPr algn="ctr"/>
            <a:r>
              <a:rPr lang="en-US" sz="1600" dirty="0">
                <a:solidFill>
                  <a:schemeClr val="accent3"/>
                </a:solidFill>
                <a:latin typeface="Courier New" panose="02070309020205020404" pitchFamily="49" charset="0"/>
                <a:cs typeface="Courier New" panose="02070309020205020404" pitchFamily="49" charset="0"/>
              </a:rPr>
              <a:t>[n indexed refs]</a:t>
            </a:r>
          </a:p>
          <a:p>
            <a:pPr algn="ctr"/>
            <a:r>
              <a:rPr lang="en-US" sz="1600" i="1" dirty="0">
                <a:latin typeface="Courier New" panose="02070309020205020404" pitchFamily="49" charset="0"/>
                <a:cs typeface="Courier New" panose="02070309020205020404" pitchFamily="49" charset="0"/>
              </a:rPr>
              <a:t>In progress</a:t>
            </a:r>
            <a:endParaRPr lang="en-US" sz="1600" i="1" dirty="0">
              <a:latin typeface="Simplified Arabic Fixed" panose="02070309020205020404" pitchFamily="49" charset="-78"/>
              <a:cs typeface="Simplified Arabic Fixed" panose="02070309020205020404" pitchFamily="49" charset="-78"/>
            </a:endParaRPr>
          </a:p>
        </p:txBody>
      </p:sp>
      <p:sp>
        <p:nvSpPr>
          <p:cNvPr id="2" name="TextBox 1">
            <a:extLst>
              <a:ext uri="{FF2B5EF4-FFF2-40B4-BE49-F238E27FC236}">
                <a16:creationId xmlns:a16="http://schemas.microsoft.com/office/drawing/2014/main" id="{534BDE0B-6EFC-233B-A927-D9FBB149E8FF}"/>
              </a:ext>
            </a:extLst>
          </p:cNvPr>
          <p:cNvSpPr txBox="1"/>
          <p:nvPr/>
        </p:nvSpPr>
        <p:spPr>
          <a:xfrm>
            <a:off x="1408735" y="2036129"/>
            <a:ext cx="1927655" cy="584775"/>
          </a:xfrm>
          <a:prstGeom prst="rect">
            <a:avLst/>
          </a:prstGeom>
          <a:solidFill>
            <a:schemeClr val="bg1"/>
          </a:solidFill>
          <a:ln>
            <a:solidFill>
              <a:schemeClr val="tx1"/>
            </a:solidFill>
          </a:ln>
        </p:spPr>
        <p:txBody>
          <a:bodyPr wrap="square" rtlCol="0">
            <a:spAutoFit/>
          </a:bodyPr>
          <a:lstStyle/>
          <a:p>
            <a:pPr algn="ctr"/>
            <a:r>
              <a:rPr lang="en-US" sz="1600" dirty="0">
                <a:latin typeface="Courier New" panose="02070309020205020404" pitchFamily="49" charset="0"/>
                <a:cs typeface="Courier New" panose="02070309020205020404" pitchFamily="49" charset="0"/>
              </a:rPr>
              <a:t>114 </a:t>
            </a:r>
            <a:r>
              <a:rPr lang="en-US" sz="1600" dirty="0">
                <a:latin typeface="Simplified Arabic Fixed" panose="02070309020205020404" pitchFamily="49" charset="-78"/>
                <a:cs typeface="Simplified Arabic Fixed" panose="02070309020205020404" pitchFamily="49" charset="-78"/>
              </a:rPr>
              <a:t>documents</a:t>
            </a:r>
          </a:p>
          <a:p>
            <a:pPr algn="ctr"/>
            <a:r>
              <a:rPr lang="en-US" sz="1600" dirty="0">
                <a:latin typeface="Courier New" panose="02070309020205020404" pitchFamily="49" charset="0"/>
                <a:cs typeface="Courier New" panose="02070309020205020404" pitchFamily="49" charset="0"/>
              </a:rPr>
              <a:t>~160K </a:t>
            </a:r>
            <a:r>
              <a:rPr lang="en-US" sz="1600" dirty="0">
                <a:latin typeface="Simplified Arabic Fixed" panose="02070309020205020404" pitchFamily="49" charset="-78"/>
                <a:cs typeface="Simplified Arabic Fixed" panose="02070309020205020404" pitchFamily="49" charset="-78"/>
              </a:rPr>
              <a:t>pages</a:t>
            </a:r>
          </a:p>
        </p:txBody>
      </p:sp>
      <p:sp>
        <p:nvSpPr>
          <p:cNvPr id="4" name="TextBox 3">
            <a:extLst>
              <a:ext uri="{FF2B5EF4-FFF2-40B4-BE49-F238E27FC236}">
                <a16:creationId xmlns:a16="http://schemas.microsoft.com/office/drawing/2014/main" id="{38391E1D-448B-C019-5CE7-4E2163C78567}"/>
              </a:ext>
            </a:extLst>
          </p:cNvPr>
          <p:cNvSpPr txBox="1"/>
          <p:nvPr/>
        </p:nvSpPr>
        <p:spPr>
          <a:xfrm>
            <a:off x="3691156" y="2036129"/>
            <a:ext cx="1847359" cy="584775"/>
          </a:xfrm>
          <a:prstGeom prst="rect">
            <a:avLst/>
          </a:prstGeom>
          <a:solidFill>
            <a:schemeClr val="bg1"/>
          </a:solidFill>
          <a:ln>
            <a:solidFill>
              <a:schemeClr val="tx1"/>
            </a:solidFill>
          </a:ln>
        </p:spPr>
        <p:txBody>
          <a:bodyPr wrap="square" rtlCol="0">
            <a:spAutoFit/>
          </a:bodyPr>
          <a:lstStyle/>
          <a:p>
            <a:pPr algn="ctr"/>
            <a:r>
              <a:rPr lang="en-US" sz="1600" dirty="0">
                <a:latin typeface="Courier New" panose="02070309020205020404" pitchFamily="49" charset="0"/>
                <a:cs typeface="Courier New" panose="02070309020205020404" pitchFamily="49" charset="0"/>
              </a:rPr>
              <a:t>~14K probable </a:t>
            </a:r>
          </a:p>
          <a:p>
            <a:pPr algn="ctr"/>
            <a:r>
              <a:rPr lang="en-US" sz="1600" dirty="0">
                <a:latin typeface="Courier New" panose="02070309020205020404" pitchFamily="49" charset="0"/>
                <a:cs typeface="Courier New" panose="02070309020205020404" pitchFamily="49" charset="0"/>
              </a:rPr>
              <a:t>references</a:t>
            </a:r>
            <a:endParaRPr lang="en-US" sz="1600" dirty="0">
              <a:latin typeface="Simplified Arabic Fixed" panose="02070309020205020404" pitchFamily="49" charset="-78"/>
              <a:cs typeface="Simplified Arabic Fixed" panose="02070309020205020404" pitchFamily="49" charset="-78"/>
            </a:endParaRPr>
          </a:p>
        </p:txBody>
      </p:sp>
      <p:sp>
        <p:nvSpPr>
          <p:cNvPr id="5" name="TextBox 4">
            <a:extLst>
              <a:ext uri="{FF2B5EF4-FFF2-40B4-BE49-F238E27FC236}">
                <a16:creationId xmlns:a16="http://schemas.microsoft.com/office/drawing/2014/main" id="{CAFCA98C-F6FA-8233-0EC8-DAD55C9D3717}"/>
              </a:ext>
            </a:extLst>
          </p:cNvPr>
          <p:cNvSpPr txBox="1"/>
          <p:nvPr/>
        </p:nvSpPr>
        <p:spPr>
          <a:xfrm>
            <a:off x="5706237" y="2036129"/>
            <a:ext cx="2406428" cy="584775"/>
          </a:xfrm>
          <a:prstGeom prst="rect">
            <a:avLst/>
          </a:prstGeom>
          <a:solidFill>
            <a:schemeClr val="bg1"/>
          </a:solidFill>
          <a:ln>
            <a:solidFill>
              <a:schemeClr val="tx1"/>
            </a:solidFill>
          </a:ln>
        </p:spPr>
        <p:txBody>
          <a:bodyPr wrap="none" rtlCol="0">
            <a:spAutoFit/>
          </a:bodyPr>
          <a:lstStyle/>
          <a:p>
            <a:pPr algn="ctr"/>
            <a:r>
              <a:rPr lang="en-US" sz="1600" dirty="0">
                <a:latin typeface="Courier New" panose="02070309020205020404" pitchFamily="49" charset="0"/>
                <a:cs typeface="Courier New" panose="02070309020205020404" pitchFamily="49" charset="0"/>
              </a:rPr>
              <a:t>1,856 journal refs</a:t>
            </a:r>
          </a:p>
          <a:p>
            <a:pPr algn="ctr"/>
            <a:r>
              <a:rPr lang="en-US" sz="1600" dirty="0">
                <a:latin typeface="Courier New" panose="02070309020205020404" pitchFamily="49" charset="0"/>
                <a:cs typeface="Courier New" panose="02070309020205020404" pitchFamily="49" charset="0"/>
              </a:rPr>
              <a:t>3,675 agency refs</a:t>
            </a:r>
            <a:endParaRPr lang="en-US" sz="1600" dirty="0">
              <a:latin typeface="Simplified Arabic Fixed" panose="02070309020205020404" pitchFamily="49" charset="-78"/>
              <a:cs typeface="Simplified Arabic Fixed" panose="02070309020205020404" pitchFamily="49" charset="-78"/>
            </a:endParaRPr>
          </a:p>
        </p:txBody>
      </p:sp>
      <p:sp>
        <p:nvSpPr>
          <p:cNvPr id="7" name="TextBox 6">
            <a:extLst>
              <a:ext uri="{FF2B5EF4-FFF2-40B4-BE49-F238E27FC236}">
                <a16:creationId xmlns:a16="http://schemas.microsoft.com/office/drawing/2014/main" id="{A5131C86-7C38-303B-D5AF-104036F53829}"/>
              </a:ext>
            </a:extLst>
          </p:cNvPr>
          <p:cNvSpPr txBox="1"/>
          <p:nvPr/>
        </p:nvSpPr>
        <p:spPr>
          <a:xfrm>
            <a:off x="7968299" y="214818"/>
            <a:ext cx="3961763" cy="830997"/>
          </a:xfrm>
          <a:prstGeom prst="rect">
            <a:avLst/>
          </a:prstGeom>
          <a:solidFill>
            <a:schemeClr val="bg1"/>
          </a:solidFill>
          <a:ln>
            <a:solidFill>
              <a:schemeClr val="tx1"/>
            </a:solidFill>
          </a:ln>
        </p:spPr>
        <p:txBody>
          <a:bodyPr wrap="square" rtlCol="0">
            <a:spAutoFit/>
          </a:bodyPr>
          <a:lstStyle/>
          <a:p>
            <a:pPr algn="ctr"/>
            <a:r>
              <a:rPr lang="en-US" sz="1600" dirty="0">
                <a:latin typeface="Courier New" panose="02070309020205020404" pitchFamily="49" charset="0"/>
                <a:cs typeface="Courier New" panose="02070309020205020404" pitchFamily="49" charset="0"/>
              </a:rPr>
              <a:t>197 journal themes -&gt; 3,982 concepts -&gt; </a:t>
            </a:r>
            <a:r>
              <a:rPr lang="en-US" sz="1600" dirty="0">
                <a:solidFill>
                  <a:schemeClr val="accent3"/>
                </a:solidFill>
                <a:latin typeface="Courier New" panose="02070309020205020404" pitchFamily="49" charset="0"/>
                <a:cs typeface="Courier New" panose="02070309020205020404" pitchFamily="49" charset="0"/>
              </a:rPr>
              <a:t>[n-million works] </a:t>
            </a:r>
          </a:p>
          <a:p>
            <a:pPr algn="ctr"/>
            <a:r>
              <a:rPr lang="en-US" sz="1600" dirty="0">
                <a:solidFill>
                  <a:schemeClr val="accent3"/>
                </a:solidFill>
                <a:latin typeface="Courier New" panose="02070309020205020404" pitchFamily="49" charset="0"/>
                <a:cs typeface="Courier New" panose="02070309020205020404" pitchFamily="49" charset="0"/>
              </a:rPr>
              <a:t>[need a governmental index] </a:t>
            </a:r>
            <a:endParaRPr lang="en-US" sz="1600" dirty="0">
              <a:solidFill>
                <a:schemeClr val="accent3"/>
              </a:solidFill>
              <a:latin typeface="Simplified Arabic Fixed" panose="02070309020205020404" pitchFamily="49" charset="-78"/>
              <a:cs typeface="Simplified Arabic Fixed" panose="02070309020205020404" pitchFamily="49" charset="-78"/>
            </a:endParaRPr>
          </a:p>
        </p:txBody>
      </p:sp>
      <p:pic>
        <p:nvPicPr>
          <p:cNvPr id="8" name="Picture 7">
            <a:extLst>
              <a:ext uri="{FF2B5EF4-FFF2-40B4-BE49-F238E27FC236}">
                <a16:creationId xmlns:a16="http://schemas.microsoft.com/office/drawing/2014/main" id="{CF6F2A28-E7B3-1C38-B863-DC444D3FAE93}"/>
              </a:ext>
            </a:extLst>
          </p:cNvPr>
          <p:cNvPicPr>
            <a:picLocks noChangeAspect="1"/>
          </p:cNvPicPr>
          <p:nvPr/>
        </p:nvPicPr>
        <p:blipFill rotWithShape="1">
          <a:blip r:embed="rId3"/>
          <a:srcRect l="29905" t="54327" r="63070" b="35585"/>
          <a:stretch/>
        </p:blipFill>
        <p:spPr>
          <a:xfrm>
            <a:off x="7510589" y="380322"/>
            <a:ext cx="429083" cy="201846"/>
          </a:xfrm>
          <a:prstGeom prst="rect">
            <a:avLst/>
          </a:prstGeom>
        </p:spPr>
      </p:pic>
      <p:pic>
        <p:nvPicPr>
          <p:cNvPr id="11" name="Picture 10">
            <a:extLst>
              <a:ext uri="{FF2B5EF4-FFF2-40B4-BE49-F238E27FC236}">
                <a16:creationId xmlns:a16="http://schemas.microsoft.com/office/drawing/2014/main" id="{2568F791-9FD0-E1CD-FD9C-98E3EFDBAB48}"/>
              </a:ext>
            </a:extLst>
          </p:cNvPr>
          <p:cNvPicPr>
            <a:picLocks noChangeAspect="1"/>
          </p:cNvPicPr>
          <p:nvPr/>
        </p:nvPicPr>
        <p:blipFill rotWithShape="1">
          <a:blip r:embed="rId3"/>
          <a:srcRect l="29905" t="54327" r="63070" b="35585"/>
          <a:stretch/>
        </p:blipFill>
        <p:spPr>
          <a:xfrm rot="10800000">
            <a:off x="7480048" y="525006"/>
            <a:ext cx="429083" cy="201846"/>
          </a:xfrm>
          <a:prstGeom prst="rect">
            <a:avLst/>
          </a:prstGeom>
        </p:spPr>
      </p:pic>
      <p:graphicFrame>
        <p:nvGraphicFramePr>
          <p:cNvPr id="6" name="Table 5">
            <a:extLst>
              <a:ext uri="{FF2B5EF4-FFF2-40B4-BE49-F238E27FC236}">
                <a16:creationId xmlns:a16="http://schemas.microsoft.com/office/drawing/2014/main" id="{00B450D6-439E-7B90-8391-7BC49D20460F}"/>
              </a:ext>
            </a:extLst>
          </p:cNvPr>
          <p:cNvGraphicFramePr>
            <a:graphicFrameLocks noGrp="1"/>
          </p:cNvGraphicFramePr>
          <p:nvPr>
            <p:extLst>
              <p:ext uri="{D42A27DB-BD31-4B8C-83A1-F6EECF244321}">
                <p14:modId xmlns:p14="http://schemas.microsoft.com/office/powerpoint/2010/main" val="736614928"/>
              </p:ext>
            </p:extLst>
          </p:nvPr>
        </p:nvGraphicFramePr>
        <p:xfrm>
          <a:off x="1732823" y="3379255"/>
          <a:ext cx="9182103" cy="857250"/>
        </p:xfrm>
        <a:graphic>
          <a:graphicData uri="http://schemas.openxmlformats.org/drawingml/2006/table">
            <a:tbl>
              <a:tblPr>
                <a:tableStyleId>{F5AB1C69-6EDB-4FF4-983F-18BD219EF322}</a:tableStyleId>
              </a:tblPr>
              <a:tblGrid>
                <a:gridCol w="1038652">
                  <a:extLst>
                    <a:ext uri="{9D8B030D-6E8A-4147-A177-3AD203B41FA5}">
                      <a16:colId xmlns:a16="http://schemas.microsoft.com/office/drawing/2014/main" val="480960967"/>
                    </a:ext>
                  </a:extLst>
                </a:gridCol>
                <a:gridCol w="3542193">
                  <a:extLst>
                    <a:ext uri="{9D8B030D-6E8A-4147-A177-3AD203B41FA5}">
                      <a16:colId xmlns:a16="http://schemas.microsoft.com/office/drawing/2014/main" val="1808487294"/>
                    </a:ext>
                  </a:extLst>
                </a:gridCol>
                <a:gridCol w="2087240">
                  <a:extLst>
                    <a:ext uri="{9D8B030D-6E8A-4147-A177-3AD203B41FA5}">
                      <a16:colId xmlns:a16="http://schemas.microsoft.com/office/drawing/2014/main" val="1756839007"/>
                    </a:ext>
                  </a:extLst>
                </a:gridCol>
                <a:gridCol w="744570">
                  <a:extLst>
                    <a:ext uri="{9D8B030D-6E8A-4147-A177-3AD203B41FA5}">
                      <a16:colId xmlns:a16="http://schemas.microsoft.com/office/drawing/2014/main" val="1719049138"/>
                    </a:ext>
                  </a:extLst>
                </a:gridCol>
                <a:gridCol w="1769448">
                  <a:extLst>
                    <a:ext uri="{9D8B030D-6E8A-4147-A177-3AD203B41FA5}">
                      <a16:colId xmlns:a16="http://schemas.microsoft.com/office/drawing/2014/main" val="3381724528"/>
                    </a:ext>
                  </a:extLst>
                </a:gridCol>
              </a:tblGrid>
              <a:tr h="203200">
                <a:tc>
                  <a:txBody>
                    <a:bodyPr/>
                    <a:lstStyle/>
                    <a:p>
                      <a:pPr algn="l" fontAlgn="b"/>
                      <a:endParaRPr lang="en-US" sz="1100" u="none" strike="noStrike" dirty="0">
                        <a:effectLst/>
                        <a:latin typeface="Courier New" panose="02070309020205020404" pitchFamily="49" charset="0"/>
                        <a:cs typeface="Courier New" panose="02070309020205020404" pitchFamily="49" charset="0"/>
                      </a:endParaRPr>
                    </a:p>
                    <a:p>
                      <a:pPr algn="l" fontAlgn="b"/>
                      <a:r>
                        <a:rPr lang="en-US" sz="1100" u="none" strike="noStrike" dirty="0" err="1">
                          <a:effectLst/>
                          <a:latin typeface="Courier New" panose="02070309020205020404" pitchFamily="49" charset="0"/>
                          <a:cs typeface="Courier New" panose="02070309020205020404" pitchFamily="49" charset="0"/>
                        </a:rPr>
                        <a:t>doi</a:t>
                      </a:r>
                      <a:r>
                        <a:rPr lang="en-US" sz="1100" u="none" strike="noStrike" dirty="0">
                          <a:effectLst/>
                          <a:latin typeface="Courier New" panose="02070309020205020404" pitchFamily="49" charset="0"/>
                          <a:cs typeface="Courier New" panose="02070309020205020404" pitchFamily="49" charset="0"/>
                        </a:rPr>
                        <a:t> </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9525" marR="9525" marT="9525" marB="0" anchor="ctr"/>
                </a:tc>
                <a:tc>
                  <a:txBody>
                    <a:bodyPr/>
                    <a:lstStyle/>
                    <a:p>
                      <a:pPr algn="l" fontAlgn="b"/>
                      <a:r>
                        <a:rPr lang="en-US" sz="1100" u="none" strike="noStrike" dirty="0">
                          <a:effectLst/>
                          <a:latin typeface="Courier New" panose="02070309020205020404" pitchFamily="49" charset="0"/>
                          <a:cs typeface="Courier New" panose="02070309020205020404" pitchFamily="49" charset="0"/>
                        </a:rPr>
                        <a:t>title</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9525" marR="9525" marT="9525" marB="0" anchor="ctr"/>
                </a:tc>
                <a:tc>
                  <a:txBody>
                    <a:bodyPr/>
                    <a:lstStyle/>
                    <a:p>
                      <a:pPr algn="l" fontAlgn="b"/>
                      <a:endParaRPr lang="en-US" sz="1100" u="none" strike="noStrike" dirty="0">
                        <a:effectLst/>
                        <a:latin typeface="Courier New" panose="02070309020205020404" pitchFamily="49" charset="0"/>
                        <a:cs typeface="Courier New" panose="02070309020205020404" pitchFamily="49" charset="0"/>
                      </a:endParaRPr>
                    </a:p>
                    <a:p>
                      <a:pPr algn="l" fontAlgn="b"/>
                      <a:r>
                        <a:rPr lang="en-US" sz="1100" u="none" strike="noStrike" dirty="0">
                          <a:effectLst/>
                          <a:latin typeface="Courier New" panose="02070309020205020404" pitchFamily="49" charset="0"/>
                          <a:cs typeface="Courier New" panose="02070309020205020404" pitchFamily="49" charset="0"/>
                        </a:rPr>
                        <a:t>authors</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9525" marR="9525" marT="9525" marB="0" anchor="ctr"/>
                </a:tc>
                <a:tc>
                  <a:txBody>
                    <a:bodyPr/>
                    <a:lstStyle/>
                    <a:p>
                      <a:pPr algn="l" fontAlgn="b"/>
                      <a:endParaRPr lang="en-US" sz="1100" u="none" strike="noStrike" dirty="0">
                        <a:effectLst/>
                        <a:latin typeface="Courier New" panose="02070309020205020404" pitchFamily="49" charset="0"/>
                        <a:cs typeface="Courier New" panose="02070309020205020404" pitchFamily="49" charset="0"/>
                      </a:endParaRPr>
                    </a:p>
                    <a:p>
                      <a:pPr algn="l" fontAlgn="b"/>
                      <a:r>
                        <a:rPr lang="en-US" sz="1100" u="none" strike="noStrike" dirty="0">
                          <a:effectLst/>
                          <a:latin typeface="Courier New" panose="02070309020205020404" pitchFamily="49" charset="0"/>
                          <a:cs typeface="Courier New" panose="02070309020205020404" pitchFamily="49" charset="0"/>
                        </a:rPr>
                        <a:t>year</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9525" marR="9525" marT="9525" marB="0" anchor="ctr"/>
                </a:tc>
                <a:tc>
                  <a:txBody>
                    <a:bodyPr/>
                    <a:lstStyle/>
                    <a:p>
                      <a:pPr algn="l" fontAlgn="b"/>
                      <a:endParaRPr lang="en-US" sz="1100" u="none" strike="noStrike">
                        <a:effectLst/>
                        <a:latin typeface="Courier New" panose="02070309020205020404" pitchFamily="49" charset="0"/>
                        <a:cs typeface="Courier New" panose="02070309020205020404" pitchFamily="49" charset="0"/>
                      </a:endParaRPr>
                    </a:p>
                    <a:p>
                      <a:pPr algn="l" fontAlgn="b"/>
                      <a:r>
                        <a:rPr lang="en-US" sz="1100" u="none" strike="noStrike">
                          <a:effectLst/>
                          <a:latin typeface="Courier New" panose="02070309020205020404" pitchFamily="49" charset="0"/>
                          <a:cs typeface="Courier New" panose="02070309020205020404" pitchFamily="49" charset="0"/>
                        </a:rPr>
                        <a:t>journal_title</a:t>
                      </a:r>
                      <a:endParaRPr lang="en-US" sz="1100" b="0" i="0" u="none" strike="noStrike">
                        <a:solidFill>
                          <a:srgbClr val="000000"/>
                        </a:solidFill>
                        <a:effectLst/>
                        <a:latin typeface="Courier New" panose="02070309020205020404" pitchFamily="49" charset="0"/>
                        <a:cs typeface="Courier New" panose="02070309020205020404" pitchFamily="49" charset="0"/>
                      </a:endParaRPr>
                    </a:p>
                  </a:txBody>
                  <a:tcPr marL="9525" marR="9525" marT="9525" marB="0" anchor="ctr"/>
                </a:tc>
                <a:extLst>
                  <a:ext uri="{0D108BD9-81ED-4DB2-BD59-A6C34878D82A}">
                    <a16:rowId xmlns:a16="http://schemas.microsoft.com/office/drawing/2014/main" val="612088826"/>
                  </a:ext>
                </a:extLst>
              </a:tr>
              <a:tr h="203200">
                <a:tc>
                  <a:txBody>
                    <a:bodyPr/>
                    <a:lstStyle/>
                    <a:p>
                      <a:pPr algn="l" fontAlgn="b"/>
                      <a:r>
                        <a:rPr lang="en-US" sz="1100" u="none" strike="noStrike" dirty="0">
                          <a:effectLst/>
                          <a:latin typeface="Courier New" panose="02070309020205020404" pitchFamily="49" charset="0"/>
                          <a:cs typeface="Courier New" panose="02070309020205020404" pitchFamily="49" charset="0"/>
                        </a:rPr>
                        <a:t>NA</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9525" marR="9525" marT="9525" marB="0" anchor="ctr"/>
                </a:tc>
                <a:tc>
                  <a:txBody>
                    <a:bodyPr/>
                    <a:lstStyle/>
                    <a:p>
                      <a:pPr algn="l" fontAlgn="b"/>
                      <a:r>
                        <a:rPr lang="en-US" sz="1100" u="none" strike="noStrike" dirty="0">
                          <a:effectLst/>
                          <a:latin typeface="Courier New" panose="02070309020205020404" pitchFamily="49" charset="0"/>
                          <a:cs typeface="Courier New" panose="02070309020205020404" pitchFamily="49" charset="0"/>
                        </a:rPr>
                        <a:t>Development of a </a:t>
                      </a:r>
                      <a:r>
                        <a:rPr lang="en-US" sz="1100" u="none" strike="noStrike" dirty="0" err="1">
                          <a:effectLst/>
                          <a:latin typeface="Courier New" panose="02070309020205020404" pitchFamily="49" charset="0"/>
                          <a:cs typeface="Courier New" panose="02070309020205020404" pitchFamily="49" charset="0"/>
                        </a:rPr>
                        <a:t>Threedimensional</a:t>
                      </a:r>
                      <a:r>
                        <a:rPr lang="en-US" sz="1100" u="none" strike="noStrike" dirty="0">
                          <a:effectLst/>
                          <a:latin typeface="Courier New" panose="02070309020205020404" pitchFamily="49" charset="0"/>
                          <a:cs typeface="Courier New" panose="02070309020205020404" pitchFamily="49" charset="0"/>
                        </a:rPr>
                        <a:t> Model of Sedimentary Texture in </a:t>
                      </a:r>
                      <a:r>
                        <a:rPr lang="en-US" sz="1100" u="none" strike="noStrike" dirty="0" err="1">
                          <a:effectLst/>
                          <a:latin typeface="Courier New" panose="02070309020205020404" pitchFamily="49" charset="0"/>
                          <a:cs typeface="Courier New" panose="02070309020205020404" pitchFamily="49" charset="0"/>
                        </a:rPr>
                        <a:t>Valleyfill</a:t>
                      </a:r>
                      <a:r>
                        <a:rPr lang="en-US" sz="1100" u="none" strike="noStrike" dirty="0">
                          <a:effectLst/>
                          <a:latin typeface="Courier New" panose="02070309020205020404" pitchFamily="49" charset="0"/>
                          <a:cs typeface="Courier New" panose="02070309020205020404" pitchFamily="49" charset="0"/>
                        </a:rPr>
                        <a:t> Deposits of Central Valley</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9525" marR="9525" marT="9525" marB="0" anchor="ctr"/>
                </a:tc>
                <a:tc>
                  <a:txBody>
                    <a:bodyPr/>
                    <a:lstStyle/>
                    <a:p>
                      <a:pPr algn="l" fontAlgn="b"/>
                      <a:r>
                        <a:rPr lang="en-US" sz="1100" u="none" strike="noStrike" dirty="0" err="1">
                          <a:effectLst/>
                          <a:latin typeface="Courier New" panose="02070309020205020404" pitchFamily="49" charset="0"/>
                          <a:cs typeface="Courier New" panose="02070309020205020404" pitchFamily="49" charset="0"/>
                        </a:rPr>
                        <a:t>Faunt</a:t>
                      </a:r>
                      <a:r>
                        <a:rPr lang="en-US" sz="1100" u="none" strike="noStrike" dirty="0">
                          <a:effectLst/>
                          <a:latin typeface="Courier New" panose="02070309020205020404" pitchFamily="49" charset="0"/>
                          <a:cs typeface="Courier New" panose="02070309020205020404" pitchFamily="49" charset="0"/>
                        </a:rPr>
                        <a:t>, CC; </a:t>
                      </a:r>
                      <a:r>
                        <a:rPr lang="en-US" sz="1100" u="none" strike="noStrike" dirty="0" err="1">
                          <a:effectLst/>
                          <a:latin typeface="Courier New" panose="02070309020205020404" pitchFamily="49" charset="0"/>
                          <a:cs typeface="Courier New" panose="02070309020205020404" pitchFamily="49" charset="0"/>
                        </a:rPr>
                        <a:t>Belitz</a:t>
                      </a:r>
                      <a:r>
                        <a:rPr lang="en-US" sz="1100" u="none" strike="noStrike" dirty="0">
                          <a:effectLst/>
                          <a:latin typeface="Courier New" panose="02070309020205020404" pitchFamily="49" charset="0"/>
                          <a:cs typeface="Courier New" panose="02070309020205020404" pitchFamily="49" charset="0"/>
                        </a:rPr>
                        <a:t>, K; Hanson, RT; Survey, </a:t>
                      </a:r>
                    </a:p>
                    <a:p>
                      <a:pPr algn="l" fontAlgn="b"/>
                      <a:r>
                        <a:rPr lang="en-US" sz="1100" u="none" strike="noStrike" dirty="0">
                          <a:effectLst/>
                          <a:latin typeface="Courier New" panose="02070309020205020404" pitchFamily="49" charset="0"/>
                          <a:cs typeface="Courier New" panose="02070309020205020404" pitchFamily="49" charset="0"/>
                        </a:rPr>
                        <a:t>Geological</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9525" marR="9525" marT="9525" marB="0" anchor="ctr"/>
                </a:tc>
                <a:tc>
                  <a:txBody>
                    <a:bodyPr/>
                    <a:lstStyle/>
                    <a:p>
                      <a:pPr algn="l" fontAlgn="b"/>
                      <a:r>
                        <a:rPr lang="en-US" sz="1100" u="none" strike="noStrike" dirty="0">
                          <a:effectLst/>
                          <a:latin typeface="Courier New" panose="02070309020205020404" pitchFamily="49" charset="0"/>
                          <a:cs typeface="Courier New" panose="02070309020205020404" pitchFamily="49" charset="0"/>
                        </a:rPr>
                        <a:t>2010</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9525" marR="9525" marT="9525" marB="0" anchor="ctr"/>
                </a:tc>
                <a:tc>
                  <a:txBody>
                    <a:bodyPr/>
                    <a:lstStyle/>
                    <a:p>
                      <a:pPr algn="l" fontAlgn="b"/>
                      <a:r>
                        <a:rPr lang="en-US" sz="1100" u="none" strike="noStrike" dirty="0">
                          <a:effectLst/>
                          <a:latin typeface="Courier New" panose="02070309020205020404" pitchFamily="49" charset="0"/>
                          <a:cs typeface="Courier New" panose="02070309020205020404" pitchFamily="49" charset="0"/>
                        </a:rPr>
                        <a:t>Hydrogeology Journal</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9525" marR="9525" marT="9525" marB="0" anchor="ctr"/>
                </a:tc>
                <a:extLst>
                  <a:ext uri="{0D108BD9-81ED-4DB2-BD59-A6C34878D82A}">
                    <a16:rowId xmlns:a16="http://schemas.microsoft.com/office/drawing/2014/main" val="2227959101"/>
                  </a:ext>
                </a:extLst>
              </a:tr>
            </a:tbl>
          </a:graphicData>
        </a:graphic>
      </p:graphicFrame>
      <p:sp>
        <p:nvSpPr>
          <p:cNvPr id="10" name="TextBox 9">
            <a:extLst>
              <a:ext uri="{FF2B5EF4-FFF2-40B4-BE49-F238E27FC236}">
                <a16:creationId xmlns:a16="http://schemas.microsoft.com/office/drawing/2014/main" id="{39368773-C1C0-1392-87A9-9D616F0F3667}"/>
              </a:ext>
            </a:extLst>
          </p:cNvPr>
          <p:cNvSpPr txBox="1"/>
          <p:nvPr/>
        </p:nvSpPr>
        <p:spPr>
          <a:xfrm>
            <a:off x="3591147" y="2947723"/>
            <a:ext cx="5009705" cy="369332"/>
          </a:xfrm>
          <a:prstGeom prst="rect">
            <a:avLst/>
          </a:prstGeom>
          <a:noFill/>
        </p:spPr>
        <p:txBody>
          <a:bodyPr wrap="none" rtlCol="0">
            <a:spAutoFit/>
          </a:bodyPr>
          <a:lstStyle/>
          <a:p>
            <a:pPr algn="ctr"/>
            <a:r>
              <a:rPr lang="en-US" dirty="0">
                <a:latin typeface="Courier New" panose="02070309020205020404" pitchFamily="49" charset="0"/>
                <a:cs typeface="Courier New" panose="02070309020205020404" pitchFamily="49" charset="0"/>
              </a:rPr>
              <a:t>An example of the indexing process:</a:t>
            </a:r>
          </a:p>
        </p:txBody>
      </p:sp>
      <p:sp>
        <p:nvSpPr>
          <p:cNvPr id="12" name="TextBox 11">
            <a:extLst>
              <a:ext uri="{FF2B5EF4-FFF2-40B4-BE49-F238E27FC236}">
                <a16:creationId xmlns:a16="http://schemas.microsoft.com/office/drawing/2014/main" id="{08F98D08-03EE-D02A-651A-73E2D9F6E5F3}"/>
              </a:ext>
            </a:extLst>
          </p:cNvPr>
          <p:cNvSpPr txBox="1"/>
          <p:nvPr/>
        </p:nvSpPr>
        <p:spPr>
          <a:xfrm>
            <a:off x="257459" y="3438548"/>
            <a:ext cx="1151276" cy="738664"/>
          </a:xfrm>
          <a:prstGeom prst="rect">
            <a:avLst/>
          </a:prstGeom>
          <a:noFill/>
          <a:ln>
            <a:solidFill>
              <a:schemeClr val="accent1"/>
            </a:solidFill>
          </a:ln>
        </p:spPr>
        <p:txBody>
          <a:bodyPr wrap="none" rtlCol="0">
            <a:spAutoFit/>
          </a:bodyPr>
          <a:lstStyle/>
          <a:p>
            <a:pPr algn="ctr"/>
            <a:r>
              <a:rPr lang="en-US" sz="1400" dirty="0">
                <a:latin typeface="Courier New" panose="02070309020205020404" pitchFamily="49" charset="0"/>
                <a:cs typeface="Courier New" panose="02070309020205020404" pitchFamily="49" charset="0"/>
              </a:rPr>
              <a:t>Input:</a:t>
            </a:r>
          </a:p>
          <a:p>
            <a:pPr algn="ctr"/>
            <a:r>
              <a:rPr lang="en-US" sz="1400" dirty="0">
                <a:latin typeface="Courier New" panose="02070309020205020404" pitchFamily="49" charset="0"/>
                <a:cs typeface="Courier New" panose="02070309020205020404" pitchFamily="49" charset="0"/>
              </a:rPr>
              <a:t>Potential</a:t>
            </a:r>
          </a:p>
          <a:p>
            <a:pPr algn="ctr"/>
            <a:r>
              <a:rPr lang="en-US" sz="1400" dirty="0">
                <a:latin typeface="Courier New" panose="02070309020205020404" pitchFamily="49" charset="0"/>
                <a:cs typeface="Courier New" panose="02070309020205020404" pitchFamily="49" charset="0"/>
              </a:rPr>
              <a:t>ref</a:t>
            </a:r>
          </a:p>
        </p:txBody>
      </p:sp>
      <p:graphicFrame>
        <p:nvGraphicFramePr>
          <p:cNvPr id="13" name="Table 12">
            <a:extLst>
              <a:ext uri="{FF2B5EF4-FFF2-40B4-BE49-F238E27FC236}">
                <a16:creationId xmlns:a16="http://schemas.microsoft.com/office/drawing/2014/main" id="{478451BF-F01C-AB91-60BB-7E97B99310F5}"/>
              </a:ext>
            </a:extLst>
          </p:cNvPr>
          <p:cNvGraphicFramePr>
            <a:graphicFrameLocks noGrp="1"/>
          </p:cNvGraphicFramePr>
          <p:nvPr>
            <p:extLst>
              <p:ext uri="{D42A27DB-BD31-4B8C-83A1-F6EECF244321}">
                <p14:modId xmlns:p14="http://schemas.microsoft.com/office/powerpoint/2010/main" val="1014193786"/>
              </p:ext>
            </p:extLst>
          </p:nvPr>
        </p:nvGraphicFramePr>
        <p:xfrm>
          <a:off x="1732824" y="4474556"/>
          <a:ext cx="9888158" cy="1899879"/>
        </p:xfrm>
        <a:graphic>
          <a:graphicData uri="http://schemas.openxmlformats.org/drawingml/2006/table">
            <a:tbl>
              <a:tblPr>
                <a:tableStyleId>{F5AB1C69-6EDB-4FF4-983F-18BD219EF322}</a:tableStyleId>
              </a:tblPr>
              <a:tblGrid>
                <a:gridCol w="1007494">
                  <a:extLst>
                    <a:ext uri="{9D8B030D-6E8A-4147-A177-3AD203B41FA5}">
                      <a16:colId xmlns:a16="http://schemas.microsoft.com/office/drawing/2014/main" val="593615335"/>
                    </a:ext>
                  </a:extLst>
                </a:gridCol>
                <a:gridCol w="3602609">
                  <a:extLst>
                    <a:ext uri="{9D8B030D-6E8A-4147-A177-3AD203B41FA5}">
                      <a16:colId xmlns:a16="http://schemas.microsoft.com/office/drawing/2014/main" val="150151146"/>
                    </a:ext>
                  </a:extLst>
                </a:gridCol>
                <a:gridCol w="2095017">
                  <a:extLst>
                    <a:ext uri="{9D8B030D-6E8A-4147-A177-3AD203B41FA5}">
                      <a16:colId xmlns:a16="http://schemas.microsoft.com/office/drawing/2014/main" val="598537905"/>
                    </a:ext>
                  </a:extLst>
                </a:gridCol>
                <a:gridCol w="763929">
                  <a:extLst>
                    <a:ext uri="{9D8B030D-6E8A-4147-A177-3AD203B41FA5}">
                      <a16:colId xmlns:a16="http://schemas.microsoft.com/office/drawing/2014/main" val="881148805"/>
                    </a:ext>
                  </a:extLst>
                </a:gridCol>
                <a:gridCol w="1759352">
                  <a:extLst>
                    <a:ext uri="{9D8B030D-6E8A-4147-A177-3AD203B41FA5}">
                      <a16:colId xmlns:a16="http://schemas.microsoft.com/office/drawing/2014/main" val="4556576"/>
                    </a:ext>
                  </a:extLst>
                </a:gridCol>
                <a:gridCol w="659757">
                  <a:extLst>
                    <a:ext uri="{9D8B030D-6E8A-4147-A177-3AD203B41FA5}">
                      <a16:colId xmlns:a16="http://schemas.microsoft.com/office/drawing/2014/main" val="3429921421"/>
                    </a:ext>
                  </a:extLst>
                </a:gridCol>
              </a:tblGrid>
              <a:tr h="365760">
                <a:tc>
                  <a:txBody>
                    <a:bodyPr/>
                    <a:lstStyle/>
                    <a:p>
                      <a:pPr algn="l" fontAlgn="b"/>
                      <a:r>
                        <a:rPr lang="en-US" sz="1100" u="none" strike="noStrike" dirty="0" err="1">
                          <a:effectLst/>
                          <a:latin typeface="Courier New" panose="02070309020205020404" pitchFamily="49" charset="0"/>
                          <a:cs typeface="Courier New" panose="02070309020205020404" pitchFamily="49" charset="0"/>
                        </a:rPr>
                        <a:t>doi</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tc>
                  <a:txBody>
                    <a:bodyPr/>
                    <a:lstStyle/>
                    <a:p>
                      <a:pPr algn="l" fontAlgn="b"/>
                      <a:r>
                        <a:rPr lang="en-US" sz="1100" u="none" strike="noStrike" dirty="0">
                          <a:effectLst/>
                          <a:latin typeface="Courier New" panose="02070309020205020404" pitchFamily="49" charset="0"/>
                          <a:cs typeface="Courier New" panose="02070309020205020404" pitchFamily="49" charset="0"/>
                        </a:rPr>
                        <a:t>title</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tc>
                  <a:txBody>
                    <a:bodyPr/>
                    <a:lstStyle/>
                    <a:p>
                      <a:pPr algn="l" fontAlgn="b"/>
                      <a:r>
                        <a:rPr lang="en-US" sz="1100" u="none" strike="noStrike" dirty="0">
                          <a:effectLst/>
                          <a:latin typeface="Courier New" panose="02070309020205020404" pitchFamily="49" charset="0"/>
                          <a:cs typeface="Courier New" panose="02070309020205020404" pitchFamily="49" charset="0"/>
                        </a:rPr>
                        <a:t>authors</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tc>
                  <a:txBody>
                    <a:bodyPr/>
                    <a:lstStyle/>
                    <a:p>
                      <a:pPr algn="l" fontAlgn="b"/>
                      <a:r>
                        <a:rPr lang="en-US" sz="1100" u="none" strike="noStrike" dirty="0">
                          <a:effectLst/>
                          <a:latin typeface="Courier New" panose="02070309020205020404" pitchFamily="49" charset="0"/>
                          <a:cs typeface="Courier New" panose="02070309020205020404" pitchFamily="49" charset="0"/>
                        </a:rPr>
                        <a:t>year</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tc>
                  <a:txBody>
                    <a:bodyPr/>
                    <a:lstStyle/>
                    <a:p>
                      <a:pPr algn="l" fontAlgn="b"/>
                      <a:r>
                        <a:rPr lang="en-US" sz="1100" u="none" strike="noStrike" dirty="0" err="1">
                          <a:effectLst/>
                          <a:latin typeface="Courier New" panose="02070309020205020404" pitchFamily="49" charset="0"/>
                          <a:cs typeface="Courier New" panose="02070309020205020404" pitchFamily="49" charset="0"/>
                        </a:rPr>
                        <a:t>journal_title</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tc>
                  <a:txBody>
                    <a:bodyPr/>
                    <a:lstStyle/>
                    <a:p>
                      <a:pPr algn="ctr" fontAlgn="b"/>
                      <a:r>
                        <a:rPr lang="en-US" sz="1100" u="none" strike="noStrike" dirty="0">
                          <a:effectLst/>
                          <a:latin typeface="Courier New" panose="02070309020205020404" pitchFamily="49" charset="0"/>
                          <a:cs typeface="Courier New" panose="02070309020205020404" pitchFamily="49" charset="0"/>
                        </a:rPr>
                        <a:t>score </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extLst>
                  <a:ext uri="{0D108BD9-81ED-4DB2-BD59-A6C34878D82A}">
                    <a16:rowId xmlns:a16="http://schemas.microsoft.com/office/drawing/2014/main" val="203356054"/>
                  </a:ext>
                </a:extLst>
              </a:tr>
              <a:tr h="365760">
                <a:tc>
                  <a:txBody>
                    <a:bodyPr/>
                    <a:lstStyle/>
                    <a:p>
                      <a:pPr algn="l" fontAlgn="b"/>
                      <a:r>
                        <a:rPr lang="en-US" sz="1100" u="none" strike="noStrike" dirty="0">
                          <a:effectLst/>
                          <a:latin typeface="Courier New" panose="02070309020205020404" pitchFamily="49" charset="0"/>
                          <a:cs typeface="Courier New" panose="02070309020205020404" pitchFamily="49" charset="0"/>
                        </a:rPr>
                        <a:t>10.1007/pl00021536</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tc>
                  <a:txBody>
                    <a:bodyPr/>
                    <a:lstStyle/>
                    <a:p>
                      <a:pPr algn="l" fontAlgn="b"/>
                      <a:r>
                        <a:rPr lang="en-US" sz="1100" u="none" strike="noStrike" dirty="0">
                          <a:effectLst/>
                          <a:latin typeface="Courier New" panose="02070309020205020404" pitchFamily="49" charset="0"/>
                          <a:cs typeface="Courier New" panose="02070309020205020404" pitchFamily="49" charset="0"/>
                        </a:rPr>
                        <a:t>An ecosystem approach to planning for groundwater: The case of Waterloo Region, Ontario, Canada</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tc>
                  <a:txBody>
                    <a:bodyPr/>
                    <a:lstStyle/>
                    <a:p>
                      <a:pPr algn="l" fontAlgn="b"/>
                      <a:r>
                        <a:rPr lang="en-US" sz="1100" u="none" strike="noStrike" dirty="0">
                          <a:effectLst/>
                          <a:latin typeface="Courier New" panose="02070309020205020404" pitchFamily="49" charset="0"/>
                          <a:cs typeface="Courier New" panose="02070309020205020404" pitchFamily="49" charset="0"/>
                        </a:rPr>
                        <a:t>D. A. Neufeld</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tc>
                  <a:txBody>
                    <a:bodyPr/>
                    <a:lstStyle/>
                    <a:p>
                      <a:pPr algn="l" fontAlgn="b"/>
                      <a:r>
                        <a:rPr lang="en-US" sz="1100" u="none" strike="noStrike" dirty="0">
                          <a:effectLst/>
                          <a:latin typeface="Courier New" panose="02070309020205020404" pitchFamily="49" charset="0"/>
                          <a:cs typeface="Courier New" panose="02070309020205020404" pitchFamily="49" charset="0"/>
                        </a:rPr>
                        <a:t>2000</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tc>
                  <a:txBody>
                    <a:bodyPr/>
                    <a:lstStyle/>
                    <a:p>
                      <a:pPr algn="l" fontAlgn="b"/>
                      <a:r>
                        <a:rPr lang="en-US" sz="1100" u="none" strike="noStrike" dirty="0">
                          <a:effectLst/>
                          <a:latin typeface="Courier New" panose="02070309020205020404" pitchFamily="49" charset="0"/>
                          <a:cs typeface="Courier New" panose="02070309020205020404" pitchFamily="49" charset="0"/>
                        </a:rPr>
                        <a:t>Hydrogeology Journal</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tc>
                  <a:txBody>
                    <a:bodyPr/>
                    <a:lstStyle/>
                    <a:p>
                      <a:pPr algn="ctr" fontAlgn="b"/>
                      <a:r>
                        <a:rPr lang="en-US" sz="1100" u="none" strike="noStrike" dirty="0">
                          <a:effectLst/>
                          <a:latin typeface="Courier New" panose="02070309020205020404" pitchFamily="49" charset="0"/>
                          <a:cs typeface="Courier New" panose="02070309020205020404" pitchFamily="49" charset="0"/>
                        </a:rPr>
                        <a:t>7.2</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extLst>
                  <a:ext uri="{0D108BD9-81ED-4DB2-BD59-A6C34878D82A}">
                    <a16:rowId xmlns:a16="http://schemas.microsoft.com/office/drawing/2014/main" val="3928302707"/>
                  </a:ext>
                </a:extLst>
              </a:tr>
              <a:tr h="365760">
                <a:tc>
                  <a:txBody>
                    <a:bodyPr/>
                    <a:lstStyle/>
                    <a:p>
                      <a:pPr algn="l" fontAlgn="b"/>
                      <a:r>
                        <a:rPr lang="en-US" sz="1100" u="none" strike="noStrike" dirty="0">
                          <a:effectLst/>
                          <a:latin typeface="Courier New" panose="02070309020205020404" pitchFamily="49" charset="0"/>
                          <a:cs typeface="Courier New" panose="02070309020205020404" pitchFamily="49" charset="0"/>
                        </a:rPr>
                        <a:t>10.1007/s100400100156</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tc>
                  <a:txBody>
                    <a:bodyPr/>
                    <a:lstStyle/>
                    <a:p>
                      <a:pPr algn="l" fontAlgn="b"/>
                      <a:r>
                        <a:rPr lang="en-US" sz="1100" u="none" strike="noStrike" dirty="0">
                          <a:effectLst/>
                          <a:latin typeface="Courier New" panose="02070309020205020404" pitchFamily="49" charset="0"/>
                          <a:cs typeface="Courier New" panose="02070309020205020404" pitchFamily="49" charset="0"/>
                        </a:rPr>
                        <a:t>Hydrogeologic studies for nuclear-waste disposal in Sweden</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tc>
                  <a:txBody>
                    <a:bodyPr/>
                    <a:lstStyle/>
                    <a:p>
                      <a:pPr algn="l" fontAlgn="b"/>
                      <a:r>
                        <a:rPr lang="en-US" sz="1100" u="none" strike="noStrike" dirty="0">
                          <a:effectLst/>
                          <a:latin typeface="Courier New" panose="02070309020205020404" pitchFamily="49" charset="0"/>
                          <a:cs typeface="Courier New" panose="02070309020205020404" pitchFamily="49" charset="0"/>
                        </a:rPr>
                        <a:t>Douglas D. </a:t>
                      </a:r>
                      <a:r>
                        <a:rPr lang="en-US" sz="1100" u="none" strike="noStrike" dirty="0" err="1">
                          <a:effectLst/>
                          <a:latin typeface="Courier New" panose="02070309020205020404" pitchFamily="49" charset="0"/>
                          <a:cs typeface="Courier New" panose="02070309020205020404" pitchFamily="49" charset="0"/>
                        </a:rPr>
                        <a:t>Walker;Björn</a:t>
                      </a:r>
                      <a:r>
                        <a:rPr lang="en-US" sz="1100" u="none" strike="noStrike" dirty="0">
                          <a:effectLst/>
                          <a:latin typeface="Courier New" panose="02070309020205020404" pitchFamily="49" charset="0"/>
                          <a:cs typeface="Courier New" panose="02070309020205020404" pitchFamily="49" charset="0"/>
                        </a:rPr>
                        <a:t> </a:t>
                      </a:r>
                      <a:r>
                        <a:rPr lang="en-US" sz="1100" u="none" strike="noStrike" dirty="0" err="1">
                          <a:effectLst/>
                          <a:latin typeface="Courier New" panose="02070309020205020404" pitchFamily="49" charset="0"/>
                          <a:cs typeface="Courier New" panose="02070309020205020404" pitchFamily="49" charset="0"/>
                        </a:rPr>
                        <a:t>Gylling;Anders</a:t>
                      </a:r>
                      <a:r>
                        <a:rPr lang="en-US" sz="1100" u="none" strike="noStrike" dirty="0">
                          <a:effectLst/>
                          <a:latin typeface="Courier New" panose="02070309020205020404" pitchFamily="49" charset="0"/>
                          <a:cs typeface="Courier New" panose="02070309020205020404" pitchFamily="49" charset="0"/>
                        </a:rPr>
                        <a:t> </a:t>
                      </a:r>
                      <a:r>
                        <a:rPr lang="en-US" sz="1100" u="none" strike="noStrike" dirty="0" err="1">
                          <a:effectLst/>
                          <a:latin typeface="Courier New" panose="02070309020205020404" pitchFamily="49" charset="0"/>
                          <a:cs typeface="Courier New" panose="02070309020205020404" pitchFamily="49" charset="0"/>
                        </a:rPr>
                        <a:t>Ström;Jan-Olof</a:t>
                      </a:r>
                      <a:r>
                        <a:rPr lang="en-US" sz="1100" u="none" strike="noStrike" dirty="0">
                          <a:effectLst/>
                          <a:latin typeface="Courier New" panose="02070309020205020404" pitchFamily="49" charset="0"/>
                          <a:cs typeface="Courier New" panose="02070309020205020404" pitchFamily="49" charset="0"/>
                        </a:rPr>
                        <a:t> </a:t>
                      </a:r>
                      <a:r>
                        <a:rPr lang="en-US" sz="1100" u="none" strike="noStrike" dirty="0" err="1">
                          <a:effectLst/>
                          <a:latin typeface="Courier New" panose="02070309020205020404" pitchFamily="49" charset="0"/>
                          <a:cs typeface="Courier New" panose="02070309020205020404" pitchFamily="49" charset="0"/>
                        </a:rPr>
                        <a:t>Selroos</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tc>
                  <a:txBody>
                    <a:bodyPr/>
                    <a:lstStyle/>
                    <a:p>
                      <a:pPr algn="l" fontAlgn="b"/>
                      <a:r>
                        <a:rPr lang="en-US" sz="1100" u="none" strike="noStrike" dirty="0">
                          <a:effectLst/>
                          <a:latin typeface="Courier New" panose="02070309020205020404" pitchFamily="49" charset="0"/>
                          <a:cs typeface="Courier New" panose="02070309020205020404" pitchFamily="49" charset="0"/>
                        </a:rPr>
                        <a:t>2001</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tc>
                  <a:txBody>
                    <a:bodyPr/>
                    <a:lstStyle/>
                    <a:p>
                      <a:pPr algn="l" fontAlgn="b"/>
                      <a:r>
                        <a:rPr lang="en-US" sz="1100" u="none" strike="noStrike" dirty="0">
                          <a:effectLst/>
                          <a:latin typeface="Courier New" panose="02070309020205020404" pitchFamily="49" charset="0"/>
                          <a:cs typeface="Courier New" panose="02070309020205020404" pitchFamily="49" charset="0"/>
                        </a:rPr>
                        <a:t>Hydrogeology Journal</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tc>
                  <a:txBody>
                    <a:bodyPr/>
                    <a:lstStyle/>
                    <a:p>
                      <a:pPr algn="ctr" fontAlgn="b"/>
                      <a:r>
                        <a:rPr lang="en-US" sz="1100" u="none" strike="noStrike" dirty="0">
                          <a:effectLst/>
                          <a:latin typeface="Courier New" panose="02070309020205020404" pitchFamily="49" charset="0"/>
                          <a:cs typeface="Courier New" panose="02070309020205020404" pitchFamily="49" charset="0"/>
                        </a:rPr>
                        <a:t>7.2</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extLst>
                  <a:ext uri="{0D108BD9-81ED-4DB2-BD59-A6C34878D82A}">
                    <a16:rowId xmlns:a16="http://schemas.microsoft.com/office/drawing/2014/main" val="2624615793"/>
                  </a:ext>
                </a:extLst>
              </a:tr>
              <a:tr h="178327">
                <a:tc>
                  <a:txBody>
                    <a:bodyPr/>
                    <a:lstStyle/>
                    <a:p>
                      <a:pPr algn="l" fontAlgn="b"/>
                      <a:r>
                        <a:rPr lang="en-US" sz="1100" u="none" strike="noStrike" dirty="0">
                          <a:effectLst/>
                          <a:latin typeface="Courier New" panose="02070309020205020404" pitchFamily="49" charset="0"/>
                          <a:cs typeface="Courier New" panose="02070309020205020404" pitchFamily="49" charset="0"/>
                        </a:rPr>
                        <a:t>10.1007/s10040-002-0203-y</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tc>
                  <a:txBody>
                    <a:bodyPr/>
                    <a:lstStyle/>
                    <a:p>
                      <a:pPr algn="l" fontAlgn="b"/>
                      <a:r>
                        <a:rPr lang="en-US" sz="1100" u="none" strike="noStrike">
                          <a:effectLst/>
                          <a:latin typeface="Courier New" panose="02070309020205020404" pitchFamily="49" charset="0"/>
                          <a:cs typeface="Courier New" panose="02070309020205020404" pitchFamily="49" charset="0"/>
                        </a:rPr>
                        <a:t>Towards a policy for sustainable use of groundwater by non-governmental organisations in Afghanistan</a:t>
                      </a:r>
                      <a:endParaRPr lang="en-US" sz="1100" b="0" i="0" u="none" strike="noStrike">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tc>
                  <a:txBody>
                    <a:bodyPr/>
                    <a:lstStyle/>
                    <a:p>
                      <a:pPr algn="l" fontAlgn="b"/>
                      <a:r>
                        <a:rPr lang="en-US" sz="1100" u="none" strike="noStrike" dirty="0">
                          <a:effectLst/>
                          <a:latin typeface="Courier New" panose="02070309020205020404" pitchFamily="49" charset="0"/>
                          <a:cs typeface="Courier New" panose="02070309020205020404" pitchFamily="49" charset="0"/>
                        </a:rPr>
                        <a:t>David </a:t>
                      </a:r>
                      <a:r>
                        <a:rPr lang="en-US" sz="1100" u="none" strike="noStrike" dirty="0" err="1">
                          <a:effectLst/>
                          <a:latin typeface="Courier New" panose="02070309020205020404" pitchFamily="49" charset="0"/>
                          <a:cs typeface="Courier New" panose="02070309020205020404" pitchFamily="49" charset="0"/>
                        </a:rPr>
                        <a:t>Banks;Oddmund</a:t>
                      </a:r>
                      <a:r>
                        <a:rPr lang="en-US" sz="1100" u="none" strike="noStrike" dirty="0">
                          <a:effectLst/>
                          <a:latin typeface="Courier New" panose="02070309020205020404" pitchFamily="49" charset="0"/>
                          <a:cs typeface="Courier New" panose="02070309020205020404" pitchFamily="49" charset="0"/>
                        </a:rPr>
                        <a:t> </a:t>
                      </a:r>
                      <a:r>
                        <a:rPr lang="en-US" sz="1100" u="none" strike="noStrike" dirty="0" err="1">
                          <a:effectLst/>
                          <a:latin typeface="Courier New" panose="02070309020205020404" pitchFamily="49" charset="0"/>
                          <a:cs typeface="Courier New" panose="02070309020205020404" pitchFamily="49" charset="0"/>
                        </a:rPr>
                        <a:t>Soldal</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tc>
                  <a:txBody>
                    <a:bodyPr/>
                    <a:lstStyle/>
                    <a:p>
                      <a:pPr algn="l" fontAlgn="b"/>
                      <a:r>
                        <a:rPr lang="en-US" sz="1100" u="none" strike="noStrike" dirty="0">
                          <a:effectLst/>
                          <a:latin typeface="Courier New" panose="02070309020205020404" pitchFamily="49" charset="0"/>
                          <a:cs typeface="Courier New" panose="02070309020205020404" pitchFamily="49" charset="0"/>
                        </a:rPr>
                        <a:t>2002</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tc>
                  <a:txBody>
                    <a:bodyPr/>
                    <a:lstStyle/>
                    <a:p>
                      <a:pPr algn="l" fontAlgn="b"/>
                      <a:r>
                        <a:rPr lang="en-US" sz="1100" u="none" strike="noStrike" dirty="0">
                          <a:effectLst/>
                          <a:latin typeface="Courier New" panose="02070309020205020404" pitchFamily="49" charset="0"/>
                          <a:cs typeface="Courier New" panose="02070309020205020404" pitchFamily="49" charset="0"/>
                        </a:rPr>
                        <a:t>Hydrogeology Journal</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tc>
                  <a:txBody>
                    <a:bodyPr/>
                    <a:lstStyle/>
                    <a:p>
                      <a:pPr algn="ctr" fontAlgn="b"/>
                      <a:r>
                        <a:rPr lang="en-US" sz="1100" u="none" strike="noStrike" dirty="0">
                          <a:effectLst/>
                          <a:latin typeface="Courier New" panose="02070309020205020404" pitchFamily="49" charset="0"/>
                          <a:cs typeface="Courier New" panose="02070309020205020404" pitchFamily="49" charset="0"/>
                        </a:rPr>
                        <a:t>7.2</a:t>
                      </a:r>
                      <a:endParaRPr lang="en-US" sz="1100" b="0" i="0" u="none" strike="noStrike" dirty="0">
                        <a:solidFill>
                          <a:srgbClr val="000000"/>
                        </a:solidFill>
                        <a:effectLst/>
                        <a:latin typeface="Courier New" panose="02070309020205020404" pitchFamily="49" charset="0"/>
                        <a:cs typeface="Courier New" panose="02070309020205020404" pitchFamily="49" charset="0"/>
                      </a:endParaRPr>
                    </a:p>
                  </a:txBody>
                  <a:tcPr marL="8453" marR="8453" marT="8453" marB="0" anchor="ctr"/>
                </a:tc>
                <a:extLst>
                  <a:ext uri="{0D108BD9-81ED-4DB2-BD59-A6C34878D82A}">
                    <a16:rowId xmlns:a16="http://schemas.microsoft.com/office/drawing/2014/main" val="58097431"/>
                  </a:ext>
                </a:extLst>
              </a:tr>
            </a:tbl>
          </a:graphicData>
        </a:graphic>
      </p:graphicFrame>
      <p:sp>
        <p:nvSpPr>
          <p:cNvPr id="16" name="TextBox 15">
            <a:extLst>
              <a:ext uri="{FF2B5EF4-FFF2-40B4-BE49-F238E27FC236}">
                <a16:creationId xmlns:a16="http://schemas.microsoft.com/office/drawing/2014/main" id="{BC9365A1-5700-C291-991D-65636952CCC4}"/>
              </a:ext>
            </a:extLst>
          </p:cNvPr>
          <p:cNvSpPr txBox="1"/>
          <p:nvPr/>
        </p:nvSpPr>
        <p:spPr>
          <a:xfrm>
            <a:off x="257458" y="4947441"/>
            <a:ext cx="1151277" cy="954107"/>
          </a:xfrm>
          <a:prstGeom prst="rect">
            <a:avLst/>
          </a:prstGeom>
          <a:noFill/>
          <a:ln>
            <a:solidFill>
              <a:schemeClr val="accent1"/>
            </a:solidFill>
          </a:ln>
        </p:spPr>
        <p:txBody>
          <a:bodyPr wrap="square" rtlCol="0">
            <a:spAutoFit/>
          </a:bodyPr>
          <a:lstStyle/>
          <a:p>
            <a:pPr algn="ctr"/>
            <a:r>
              <a:rPr lang="en-US" sz="1400" dirty="0">
                <a:latin typeface="Courier New" panose="02070309020205020404" pitchFamily="49" charset="0"/>
                <a:cs typeface="Courier New" panose="02070309020205020404" pitchFamily="49" charset="0"/>
              </a:rPr>
              <a:t>Output:</a:t>
            </a:r>
          </a:p>
          <a:p>
            <a:pPr algn="ctr"/>
            <a:r>
              <a:rPr lang="en-US" sz="1400" dirty="0">
                <a:latin typeface="Courier New" panose="02070309020205020404" pitchFamily="49" charset="0"/>
                <a:cs typeface="Courier New" panose="02070309020205020404" pitchFamily="49" charset="0"/>
              </a:rPr>
              <a:t>Match options &amp; scores</a:t>
            </a:r>
          </a:p>
        </p:txBody>
      </p:sp>
      <p:sp>
        <p:nvSpPr>
          <p:cNvPr id="18" name="Slide Number Placeholder 4">
            <a:extLst>
              <a:ext uri="{FF2B5EF4-FFF2-40B4-BE49-F238E27FC236}">
                <a16:creationId xmlns:a16="http://schemas.microsoft.com/office/drawing/2014/main" id="{E6D5CB99-C538-B968-7A94-4BE4D04EB5A7}"/>
              </a:ext>
            </a:extLst>
          </p:cNvPr>
          <p:cNvSpPr>
            <a:spLocks noGrp="1"/>
          </p:cNvSpPr>
          <p:nvPr>
            <p:ph type="sldNum" sz="quarter" idx="12"/>
          </p:nvPr>
        </p:nvSpPr>
        <p:spPr>
          <a:xfrm>
            <a:off x="9037574" y="6310313"/>
            <a:ext cx="2743200" cy="365125"/>
          </a:xfrm>
        </p:spPr>
        <p:txBody>
          <a:bodyPr/>
          <a:lstStyle/>
          <a:p>
            <a:r>
              <a:rPr lang="en-US" dirty="0">
                <a:solidFill>
                  <a:schemeClr val="accent1"/>
                </a:solidFill>
                <a:latin typeface="Courier New" panose="02070309020205020404" pitchFamily="49" charset="0"/>
                <a:cs typeface="Courier New" panose="02070309020205020404" pitchFamily="49" charset="0"/>
              </a:rPr>
              <a:t>8</a:t>
            </a:r>
          </a:p>
        </p:txBody>
      </p:sp>
    </p:spTree>
    <p:extLst>
      <p:ext uri="{BB962C8B-B14F-4D97-AF65-F5344CB8AC3E}">
        <p14:creationId xmlns:p14="http://schemas.microsoft.com/office/powerpoint/2010/main" val="3255799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animBg="1"/>
      <p:bldP spid="1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B3F421A9-8513-7E24-7B3E-F5B68C422892}"/>
              </a:ext>
            </a:extLst>
          </p:cNvPr>
          <p:cNvSpPr txBox="1">
            <a:spLocks/>
          </p:cNvSpPr>
          <p:nvPr/>
        </p:nvSpPr>
        <p:spPr>
          <a:xfrm>
            <a:off x="6358759" y="2175228"/>
            <a:ext cx="4995041" cy="263863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200" dirty="0">
              <a:latin typeface="Courier New" panose="02070309020205020404" pitchFamily="49" charset="0"/>
              <a:cs typeface="Courier New" panose="02070309020205020404" pitchFamily="49" charset="0"/>
            </a:endParaRPr>
          </a:p>
        </p:txBody>
      </p:sp>
      <p:cxnSp>
        <p:nvCxnSpPr>
          <p:cNvPr id="9" name="Straight Connector 8">
            <a:extLst>
              <a:ext uri="{FF2B5EF4-FFF2-40B4-BE49-F238E27FC236}">
                <a16:creationId xmlns:a16="http://schemas.microsoft.com/office/drawing/2014/main" id="{F4B45CA3-8BEE-F8A3-6CC8-CC1D6B04003E}"/>
              </a:ext>
            </a:extLst>
          </p:cNvPr>
          <p:cNvCxnSpPr>
            <a:cxnSpLocks/>
          </p:cNvCxnSpPr>
          <p:nvPr/>
        </p:nvCxnSpPr>
        <p:spPr>
          <a:xfrm>
            <a:off x="1556951" y="1690688"/>
            <a:ext cx="3803325"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E5025B21-9E4B-1434-4A1D-055E48B899CB}"/>
              </a:ext>
            </a:extLst>
          </p:cNvPr>
          <p:cNvSpPr txBox="1">
            <a:spLocks/>
          </p:cNvSpPr>
          <p:nvPr/>
        </p:nvSpPr>
        <p:spPr>
          <a:xfrm>
            <a:off x="6096000" y="365124"/>
            <a:ext cx="52578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600" dirty="0">
                <a:latin typeface="Simplified Arabic Fixed" panose="02070309020205020404" pitchFamily="49" charset="-78"/>
                <a:cs typeface="Simplified Arabic Fixed" panose="02070309020205020404" pitchFamily="49" charset="-78"/>
              </a:rPr>
              <a:t>Next steps</a:t>
            </a:r>
          </a:p>
        </p:txBody>
      </p:sp>
      <p:cxnSp>
        <p:nvCxnSpPr>
          <p:cNvPr id="11" name="Straight Connector 10">
            <a:extLst>
              <a:ext uri="{FF2B5EF4-FFF2-40B4-BE49-F238E27FC236}">
                <a16:creationId xmlns:a16="http://schemas.microsoft.com/office/drawing/2014/main" id="{1E5B8632-B162-BC32-870C-26DF3508D342}"/>
              </a:ext>
            </a:extLst>
          </p:cNvPr>
          <p:cNvCxnSpPr>
            <a:cxnSpLocks/>
          </p:cNvCxnSpPr>
          <p:nvPr/>
        </p:nvCxnSpPr>
        <p:spPr>
          <a:xfrm>
            <a:off x="6823237" y="1690687"/>
            <a:ext cx="3803325"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CFB0502-00ED-FA68-F39E-FDFD6C666B9E}"/>
              </a:ext>
            </a:extLst>
          </p:cNvPr>
          <p:cNvSpPr txBox="1"/>
          <p:nvPr/>
        </p:nvSpPr>
        <p:spPr>
          <a:xfrm>
            <a:off x="961092" y="427743"/>
            <a:ext cx="4995041" cy="1200329"/>
          </a:xfrm>
          <a:prstGeom prst="rect">
            <a:avLst/>
          </a:prstGeom>
          <a:noFill/>
          <a:ln w="19050">
            <a:noFill/>
          </a:ln>
        </p:spPr>
        <p:txBody>
          <a:bodyPr wrap="square" lIns="182880" tIns="182880" rIns="182880" bIns="182880">
            <a:spAutoFit/>
          </a:bodyPr>
          <a:lstStyle/>
          <a:p>
            <a:pPr algn="ctr"/>
            <a:r>
              <a:rPr lang="en-US" dirty="0">
                <a:latin typeface="Simplified Arabic Fixed" panose="02070309020205020404" pitchFamily="49" charset="-78"/>
                <a:cs typeface="Simplified Arabic Fixed" panose="02070309020205020404" pitchFamily="49" charset="-78"/>
              </a:rPr>
              <a:t>How is science used to inform the multiple dimensions of groundwater sustainability?</a:t>
            </a:r>
          </a:p>
        </p:txBody>
      </p:sp>
      <p:sp>
        <p:nvSpPr>
          <p:cNvPr id="17" name="Content Placeholder 2">
            <a:extLst>
              <a:ext uri="{FF2B5EF4-FFF2-40B4-BE49-F238E27FC236}">
                <a16:creationId xmlns:a16="http://schemas.microsoft.com/office/drawing/2014/main" id="{ED3C89E6-F7CA-EC97-0E28-BD18BA733AAB}"/>
              </a:ext>
            </a:extLst>
          </p:cNvPr>
          <p:cNvSpPr txBox="1">
            <a:spLocks/>
          </p:cNvSpPr>
          <p:nvPr/>
        </p:nvSpPr>
        <p:spPr>
          <a:xfrm>
            <a:off x="6511159" y="2327628"/>
            <a:ext cx="4995041" cy="365883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900" dirty="0">
                <a:solidFill>
                  <a:schemeClr val="accent1"/>
                </a:solidFill>
                <a:latin typeface="Courier New" panose="02070309020205020404" pitchFamily="49" charset="0"/>
                <a:cs typeface="Courier New" panose="02070309020205020404" pitchFamily="49" charset="0"/>
              </a:rPr>
              <a:t>Tool improvements</a:t>
            </a:r>
            <a:r>
              <a:rPr lang="en-US" sz="1900" dirty="0">
                <a:latin typeface="Courier New" panose="02070309020205020404" pitchFamily="49" charset="0"/>
                <a:cs typeface="Courier New" panose="02070309020205020404" pitchFamily="49" charset="0"/>
              </a:rPr>
              <a:t>:</a:t>
            </a:r>
          </a:p>
          <a:p>
            <a:r>
              <a:rPr lang="en-US" sz="1700" dirty="0">
                <a:latin typeface="Courier New" panose="02070309020205020404" pitchFamily="49" charset="0"/>
                <a:cs typeface="Courier New" panose="02070309020205020404" pitchFamily="49" charset="0"/>
              </a:rPr>
              <a:t>Developing index defaults</a:t>
            </a:r>
          </a:p>
          <a:p>
            <a:pPr lvl="1"/>
            <a:r>
              <a:rPr lang="en-US" sz="1700" dirty="0">
                <a:latin typeface="Courier New" panose="02070309020205020404" pitchFamily="49" charset="0"/>
                <a:cs typeface="Courier New" panose="02070309020205020404" pitchFamily="49" charset="0"/>
              </a:rPr>
              <a:t>Wide-net </a:t>
            </a:r>
            <a:r>
              <a:rPr lang="en-US" sz="1700" dirty="0" err="1">
                <a:latin typeface="Courier New" panose="02070309020205020404" pitchFamily="49" charset="0"/>
                <a:cs typeface="Courier New" panose="02070309020205020404" pitchFamily="49" charset="0"/>
              </a:rPr>
              <a:t>openAlex</a:t>
            </a:r>
            <a:r>
              <a:rPr lang="en-US" sz="1700" dirty="0">
                <a:latin typeface="Courier New" panose="02070309020205020404" pitchFamily="49" charset="0"/>
                <a:cs typeface="Courier New" panose="02070309020205020404" pitchFamily="49" charset="0"/>
              </a:rPr>
              <a:t> index</a:t>
            </a:r>
          </a:p>
          <a:p>
            <a:pPr lvl="1"/>
            <a:r>
              <a:rPr lang="en-US" sz="1700" dirty="0">
                <a:latin typeface="Courier New" panose="02070309020205020404" pitchFamily="49" charset="0"/>
                <a:cs typeface="Courier New" panose="02070309020205020404" pitchFamily="49" charset="0"/>
              </a:rPr>
              <a:t>Government index?</a:t>
            </a:r>
          </a:p>
          <a:p>
            <a:r>
              <a:rPr lang="en-US" sz="1700" dirty="0">
                <a:latin typeface="Courier New" panose="02070309020205020404" pitchFamily="49" charset="0"/>
                <a:cs typeface="Courier New" panose="02070309020205020404" pitchFamily="49" charset="0"/>
              </a:rPr>
              <a:t>Improving matching decisions</a:t>
            </a:r>
          </a:p>
          <a:p>
            <a:r>
              <a:rPr lang="en-US" sz="1700" dirty="0">
                <a:latin typeface="Courier New" panose="02070309020205020404" pitchFamily="49" charset="0"/>
                <a:cs typeface="Courier New" panose="02070309020205020404" pitchFamily="49" charset="0"/>
              </a:rPr>
              <a:t>Building out article text extraction (open-access) and analysis (e.g. topic modelling)</a:t>
            </a:r>
          </a:p>
          <a:p>
            <a:pPr marL="0" indent="0">
              <a:buNone/>
            </a:pPr>
            <a:r>
              <a:rPr lang="en-US" sz="1900" dirty="0">
                <a:solidFill>
                  <a:schemeClr val="accent1"/>
                </a:solidFill>
                <a:latin typeface="Courier New" panose="02070309020205020404" pitchFamily="49" charset="0"/>
                <a:cs typeface="Courier New" panose="02070309020205020404" pitchFamily="49" charset="0"/>
              </a:rPr>
              <a:t>Collaborations</a:t>
            </a:r>
            <a:r>
              <a:rPr lang="en-US" sz="1900" dirty="0">
                <a:latin typeface="Courier New" panose="02070309020205020404" pitchFamily="49" charset="0"/>
                <a:cs typeface="Courier New" panose="02070309020205020404" pitchFamily="49" charset="0"/>
              </a:rPr>
              <a:t>:</a:t>
            </a:r>
          </a:p>
          <a:p>
            <a:r>
              <a:rPr lang="en-US" sz="1800" dirty="0">
                <a:latin typeface="Courier New" panose="02070309020205020404" pitchFamily="49" charset="0"/>
                <a:cs typeface="Courier New" panose="02070309020205020404" pitchFamily="49" charset="0"/>
              </a:rPr>
              <a:t>Add document metadata for domain-specific questions (e.g. GSA composition, #DAC, overdraft level)</a:t>
            </a:r>
          </a:p>
          <a:p>
            <a:r>
              <a:rPr lang="en-US" sz="1800" dirty="0">
                <a:latin typeface="Courier New" panose="02070309020205020404" pitchFamily="49" charset="0"/>
                <a:cs typeface="Courier New" panose="02070309020205020404" pitchFamily="49" charset="0"/>
              </a:rPr>
              <a:t>Diversifying policy domains</a:t>
            </a:r>
          </a:p>
        </p:txBody>
      </p:sp>
      <p:sp>
        <p:nvSpPr>
          <p:cNvPr id="2" name="Content Placeholder 2">
            <a:extLst>
              <a:ext uri="{FF2B5EF4-FFF2-40B4-BE49-F238E27FC236}">
                <a16:creationId xmlns:a16="http://schemas.microsoft.com/office/drawing/2014/main" id="{7F268D58-DCE2-C92B-3522-B5D6B9D703C8}"/>
              </a:ext>
            </a:extLst>
          </p:cNvPr>
          <p:cNvSpPr txBox="1">
            <a:spLocks/>
          </p:cNvSpPr>
          <p:nvPr/>
        </p:nvSpPr>
        <p:spPr>
          <a:xfrm>
            <a:off x="685801" y="2327628"/>
            <a:ext cx="4995041" cy="40160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900" dirty="0">
                <a:solidFill>
                  <a:schemeClr val="accent1"/>
                </a:solidFill>
                <a:latin typeface="Courier New" panose="02070309020205020404" pitchFamily="49" charset="0"/>
                <a:cs typeface="Courier New" panose="02070309020205020404" pitchFamily="49" charset="0"/>
              </a:rPr>
              <a:t>Preliminarily: documents average…</a:t>
            </a:r>
          </a:p>
          <a:p>
            <a:r>
              <a:rPr lang="en-US" sz="1600" dirty="0">
                <a:latin typeface="Courier New" panose="02070309020205020404" pitchFamily="49" charset="0"/>
                <a:cs typeface="Courier New" panose="02070309020205020404" pitchFamily="49" charset="0"/>
              </a:rPr>
              <a:t>24 citations</a:t>
            </a:r>
          </a:p>
          <a:p>
            <a:pPr lvl="1"/>
            <a:r>
              <a:rPr lang="en-US" sz="1600" dirty="0">
                <a:latin typeface="Courier New" panose="02070309020205020404" pitchFamily="49" charset="0"/>
                <a:cs typeface="Courier New" panose="02070309020205020404" pitchFamily="49" charset="0"/>
              </a:rPr>
              <a:t>32 to agencies</a:t>
            </a:r>
          </a:p>
          <a:p>
            <a:pPr lvl="1"/>
            <a:r>
              <a:rPr lang="en-US" sz="1600" dirty="0">
                <a:latin typeface="Courier New" panose="02070309020205020404" pitchFamily="49" charset="0"/>
                <a:cs typeface="Courier New" panose="02070309020205020404" pitchFamily="49" charset="0"/>
              </a:rPr>
              <a:t>16 to academic journals</a:t>
            </a:r>
          </a:p>
          <a:p>
            <a:r>
              <a:rPr lang="en-US" sz="1600" dirty="0">
                <a:latin typeface="Courier New" panose="02070309020205020404" pitchFamily="49" charset="0"/>
                <a:cs typeface="Courier New" panose="02070309020205020404" pitchFamily="49" charset="0"/>
              </a:rPr>
              <a:t>20 year-old citations</a:t>
            </a:r>
          </a:p>
          <a:p>
            <a:r>
              <a:rPr lang="en-US" sz="1600" dirty="0">
                <a:latin typeface="Courier New" panose="02070309020205020404" pitchFamily="49" charset="0"/>
                <a:cs typeface="Courier New" panose="02070309020205020404" pitchFamily="49" charset="0"/>
              </a:rPr>
              <a:t>Journals</a:t>
            </a:r>
          </a:p>
          <a:p>
            <a:pPr lvl="1"/>
            <a:r>
              <a:rPr lang="en-US" sz="1600" dirty="0">
                <a:latin typeface="Courier New" panose="02070309020205020404" pitchFamily="49" charset="0"/>
                <a:cs typeface="Courier New" panose="02070309020205020404" pitchFamily="49" charset="0"/>
              </a:rPr>
              <a:t>1.9 SJR impact factor </a:t>
            </a:r>
          </a:p>
          <a:p>
            <a:pPr lvl="2"/>
            <a:r>
              <a:rPr lang="en-US" sz="1200" dirty="0">
                <a:latin typeface="Courier New" panose="02070309020205020404" pitchFamily="49" charset="0"/>
                <a:cs typeface="Courier New" panose="02070309020205020404" pitchFamily="49" charset="0"/>
              </a:rPr>
              <a:t>(</a:t>
            </a:r>
            <a:r>
              <a:rPr lang="en-US" sz="1200" i="1" dirty="0">
                <a:latin typeface="Courier New" panose="02070309020205020404" pitchFamily="49" charset="0"/>
                <a:cs typeface="Courier New" panose="02070309020205020404" pitchFamily="49" charset="0"/>
              </a:rPr>
              <a:t>Science</a:t>
            </a:r>
            <a:r>
              <a:rPr lang="en-US" sz="1200" dirty="0">
                <a:latin typeface="Courier New" panose="02070309020205020404" pitchFamily="49" charset="0"/>
                <a:cs typeface="Courier New" panose="02070309020205020404" pitchFamily="49" charset="0"/>
              </a:rPr>
              <a:t> = 12.6)</a:t>
            </a:r>
          </a:p>
          <a:p>
            <a:pPr lvl="1"/>
            <a:r>
              <a:rPr lang="en-US" sz="1600" dirty="0">
                <a:latin typeface="Courier New" panose="02070309020205020404" pitchFamily="49" charset="0"/>
                <a:cs typeface="Courier New" panose="02070309020205020404" pitchFamily="49" charset="0"/>
              </a:rPr>
              <a:t>92 disciplinary themes, largely in natural science</a:t>
            </a:r>
          </a:p>
          <a:p>
            <a:r>
              <a:rPr lang="en-US" sz="1600" dirty="0">
                <a:latin typeface="Courier New" panose="02070309020205020404" pitchFamily="49" charset="0"/>
                <a:cs typeface="Courier New" panose="02070309020205020404" pitchFamily="49" charset="0"/>
              </a:rPr>
              <a:t>[Deeper article-based investigations forthcoming]</a:t>
            </a:r>
          </a:p>
        </p:txBody>
      </p:sp>
      <p:sp>
        <p:nvSpPr>
          <p:cNvPr id="7" name="Slide Number Placeholder 4">
            <a:extLst>
              <a:ext uri="{FF2B5EF4-FFF2-40B4-BE49-F238E27FC236}">
                <a16:creationId xmlns:a16="http://schemas.microsoft.com/office/drawing/2014/main" id="{3AC44249-3E0B-86CC-0EF2-316E6A2150B7}"/>
              </a:ext>
            </a:extLst>
          </p:cNvPr>
          <p:cNvSpPr>
            <a:spLocks noGrp="1"/>
          </p:cNvSpPr>
          <p:nvPr>
            <p:ph type="sldNum" sz="quarter" idx="12"/>
          </p:nvPr>
        </p:nvSpPr>
        <p:spPr>
          <a:xfrm>
            <a:off x="9037574" y="6310313"/>
            <a:ext cx="2743200" cy="365125"/>
          </a:xfrm>
        </p:spPr>
        <p:txBody>
          <a:bodyPr/>
          <a:lstStyle/>
          <a:p>
            <a:r>
              <a:rPr lang="en-US" dirty="0">
                <a:solidFill>
                  <a:schemeClr val="accent1"/>
                </a:solidFill>
                <a:latin typeface="Courier New" panose="02070309020205020404" pitchFamily="49" charset="0"/>
                <a:cs typeface="Courier New" panose="02070309020205020404" pitchFamily="49" charset="0"/>
              </a:rPr>
              <a:t>9</a:t>
            </a:r>
          </a:p>
        </p:txBody>
      </p:sp>
    </p:spTree>
    <p:extLst>
      <p:ext uri="{BB962C8B-B14F-4D97-AF65-F5344CB8AC3E}">
        <p14:creationId xmlns:p14="http://schemas.microsoft.com/office/powerpoint/2010/main" val="1985523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P spid="17"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19D32F93-50AC-4C46-A5DB-291C60DDB7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EFFFF"/>
              </a:solidFill>
              <a:effectLst/>
              <a:uLnTx/>
              <a:uFillTx/>
              <a:latin typeface="Calibri" panose="020F0502020204030204"/>
              <a:ea typeface="+mn-ea"/>
              <a:cs typeface="+mn-cs"/>
            </a:endParaRPr>
          </a:p>
        </p:txBody>
      </p:sp>
      <p:pic>
        <p:nvPicPr>
          <p:cNvPr id="4" name="Picture 3" descr="A picture containing text, businesscard&#10;&#10;Description automatically generated">
            <a:extLst>
              <a:ext uri="{FF2B5EF4-FFF2-40B4-BE49-F238E27FC236}">
                <a16:creationId xmlns:a16="http://schemas.microsoft.com/office/drawing/2014/main" id="{5FEA29D2-E73B-5172-A7AE-9C33BE150527}"/>
              </a:ext>
            </a:extLst>
          </p:cNvPr>
          <p:cNvPicPr>
            <a:picLocks noChangeAspect="1"/>
          </p:cNvPicPr>
          <p:nvPr/>
        </p:nvPicPr>
        <p:blipFill>
          <a:blip r:embed="rId2"/>
          <a:stretch>
            <a:fillRect/>
          </a:stretch>
        </p:blipFill>
        <p:spPr>
          <a:xfrm>
            <a:off x="1820948" y="3072047"/>
            <a:ext cx="2363125" cy="2640363"/>
          </a:xfrm>
          <a:prstGeom prst="rect">
            <a:avLst/>
          </a:prstGeom>
        </p:spPr>
      </p:pic>
      <p:sp>
        <p:nvSpPr>
          <p:cNvPr id="20" name="Freeform: Shape 19">
            <a:extLst>
              <a:ext uri="{FF2B5EF4-FFF2-40B4-BE49-F238E27FC236}">
                <a16:creationId xmlns:a16="http://schemas.microsoft.com/office/drawing/2014/main" id="{B9A1D9BC-1455-4308-9ABD-A3F8EDB67A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6068" y="320442"/>
            <a:ext cx="6572492" cy="6212748"/>
          </a:xfrm>
          <a:custGeom>
            <a:avLst/>
            <a:gdLst>
              <a:gd name="connsiteX0" fmla="*/ 0 w 6572492"/>
              <a:gd name="connsiteY0" fmla="*/ 0 h 6212748"/>
              <a:gd name="connsiteX1" fmla="*/ 2248593 w 6572492"/>
              <a:gd name="connsiteY1" fmla="*/ 0 h 6212748"/>
              <a:gd name="connsiteX2" fmla="*/ 2694770 w 6572492"/>
              <a:gd name="connsiteY2" fmla="*/ 0 h 6212748"/>
              <a:gd name="connsiteX3" fmla="*/ 2991094 w 6572492"/>
              <a:gd name="connsiteY3" fmla="*/ 0 h 6212748"/>
              <a:gd name="connsiteX4" fmla="*/ 6572492 w 6572492"/>
              <a:gd name="connsiteY4" fmla="*/ 0 h 6212748"/>
              <a:gd name="connsiteX5" fmla="*/ 6572492 w 6572492"/>
              <a:gd name="connsiteY5" fmla="*/ 2864954 h 6212748"/>
              <a:gd name="connsiteX6" fmla="*/ 3129047 w 6572492"/>
              <a:gd name="connsiteY6" fmla="*/ 6212748 h 6212748"/>
              <a:gd name="connsiteX7" fmla="*/ 2694770 w 6572492"/>
              <a:gd name="connsiteY7" fmla="*/ 6212748 h 6212748"/>
              <a:gd name="connsiteX8" fmla="*/ 2248593 w 6572492"/>
              <a:gd name="connsiteY8" fmla="*/ 6212748 h 6212748"/>
              <a:gd name="connsiteX9" fmla="*/ 0 w 6572492"/>
              <a:gd name="connsiteY9" fmla="*/ 6212748 h 621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72492" h="6212748">
                <a:moveTo>
                  <a:pt x="0" y="0"/>
                </a:moveTo>
                <a:lnTo>
                  <a:pt x="2248593" y="0"/>
                </a:lnTo>
                <a:lnTo>
                  <a:pt x="2694770" y="0"/>
                </a:lnTo>
                <a:lnTo>
                  <a:pt x="2991094" y="0"/>
                </a:lnTo>
                <a:lnTo>
                  <a:pt x="6572492" y="0"/>
                </a:lnTo>
                <a:lnTo>
                  <a:pt x="6572492" y="2864954"/>
                </a:lnTo>
                <a:lnTo>
                  <a:pt x="3129047" y="6212748"/>
                </a:lnTo>
                <a:lnTo>
                  <a:pt x="2694770" y="6212748"/>
                </a:lnTo>
                <a:lnTo>
                  <a:pt x="2248593"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EFFFF"/>
              </a:solidFill>
              <a:effectLst/>
              <a:uLnTx/>
              <a:uFillTx/>
              <a:latin typeface="Calibri" panose="020F0502020204030204"/>
              <a:ea typeface="+mn-ea"/>
              <a:cs typeface="+mn-cs"/>
            </a:endParaRPr>
          </a:p>
        </p:txBody>
      </p:sp>
      <p:sp>
        <p:nvSpPr>
          <p:cNvPr id="22" name="Right Triangle 21">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EFFFF"/>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4A62647B-1222-407C-8740-5A497612B1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E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14A791E-2A4A-292B-A1EE-31C2F55D5D22}"/>
              </a:ext>
            </a:extLst>
          </p:cNvPr>
          <p:cNvSpPr>
            <a:spLocks noGrp="1"/>
          </p:cNvSpPr>
          <p:nvPr>
            <p:ph type="ctrTitle"/>
          </p:nvPr>
        </p:nvSpPr>
        <p:spPr>
          <a:xfrm>
            <a:off x="5775961" y="1684654"/>
            <a:ext cx="5384800" cy="1095017"/>
          </a:xfrm>
        </p:spPr>
        <p:txBody>
          <a:bodyPr anchor="b">
            <a:normAutofit/>
          </a:bodyPr>
          <a:lstStyle/>
          <a:p>
            <a:r>
              <a:rPr lang="en-US" sz="2400" u="sng" dirty="0" err="1">
                <a:solidFill>
                  <a:schemeClr val="accent1"/>
                </a:solidFill>
                <a:latin typeface="Simplified Arabic Fixed" panose="020F0502020204030204" pitchFamily="34" charset="0"/>
                <a:ea typeface="SimSun" panose="02010600030101010101" pitchFamily="2" charset="-122"/>
                <a:cs typeface="Simplified Arabic Fixed" panose="020F0502020204030204" pitchFamily="34" charset="0"/>
              </a:rPr>
              <a:t>govscienceuser.github.io</a:t>
            </a:r>
            <a:r>
              <a:rPr lang="en-US" sz="2400" u="sng" dirty="0">
                <a:solidFill>
                  <a:schemeClr val="accent1"/>
                </a:solidFill>
                <a:latin typeface="Simplified Arabic Fixed" panose="020F0502020204030204" pitchFamily="34" charset="0"/>
                <a:ea typeface="SimSun" panose="02010600030101010101" pitchFamily="2" charset="-122"/>
                <a:cs typeface="Simplified Arabic Fixed" panose="020F0502020204030204" pitchFamily="34" charset="0"/>
              </a:rPr>
              <a:t>/</a:t>
            </a:r>
          </a:p>
        </p:txBody>
      </p:sp>
      <p:sp>
        <p:nvSpPr>
          <p:cNvPr id="3" name="Subtitle 2">
            <a:extLst>
              <a:ext uri="{FF2B5EF4-FFF2-40B4-BE49-F238E27FC236}">
                <a16:creationId xmlns:a16="http://schemas.microsoft.com/office/drawing/2014/main" id="{5C20F972-1916-883F-26F2-F46D933FAE17}"/>
              </a:ext>
            </a:extLst>
          </p:cNvPr>
          <p:cNvSpPr>
            <a:spLocks noGrp="1"/>
          </p:cNvSpPr>
          <p:nvPr>
            <p:ph type="subTitle" idx="1"/>
          </p:nvPr>
        </p:nvSpPr>
        <p:spPr>
          <a:xfrm>
            <a:off x="5775961" y="4693171"/>
            <a:ext cx="4326805" cy="1095017"/>
          </a:xfrm>
        </p:spPr>
        <p:txBody>
          <a:bodyPr anchor="t">
            <a:normAutofit/>
          </a:bodyPr>
          <a:lstStyle/>
          <a:p>
            <a:pPr algn="l">
              <a:lnSpc>
                <a:spcPct val="80000"/>
              </a:lnSpc>
              <a:spcBef>
                <a:spcPts val="0"/>
              </a:spcBef>
            </a:pPr>
            <a:r>
              <a:rPr lang="en-US" sz="1600" dirty="0">
                <a:latin typeface="Simplified Arabic Fixed" panose="02070309020205020404" pitchFamily="49" charset="-78"/>
                <a:cs typeface="Simplified Arabic Fixed" panose="02070309020205020404" pitchFamily="49" charset="-78"/>
              </a:rPr>
              <a:t>Liza Wood</a:t>
            </a:r>
          </a:p>
          <a:p>
            <a:pPr algn="l">
              <a:lnSpc>
                <a:spcPct val="80000"/>
              </a:lnSpc>
              <a:spcBef>
                <a:spcPts val="0"/>
              </a:spcBef>
            </a:pPr>
            <a:r>
              <a:rPr lang="en-US" sz="1600" dirty="0">
                <a:latin typeface="Simplified Arabic Fixed" panose="02070309020205020404" pitchFamily="49" charset="-78"/>
                <a:cs typeface="Simplified Arabic Fixed" panose="02070309020205020404" pitchFamily="49" charset="-78"/>
              </a:rPr>
              <a:t>Tyler Scott</a:t>
            </a:r>
          </a:p>
          <a:p>
            <a:pPr algn="l">
              <a:lnSpc>
                <a:spcPct val="80000"/>
              </a:lnSpc>
              <a:spcBef>
                <a:spcPts val="0"/>
              </a:spcBef>
            </a:pPr>
            <a:r>
              <a:rPr lang="en-US" sz="1600" dirty="0">
                <a:latin typeface="Simplified Arabic Fixed" panose="02070309020205020404" pitchFamily="49" charset="-78"/>
                <a:cs typeface="Simplified Arabic Fixed" panose="02070309020205020404" pitchFamily="49" charset="-78"/>
              </a:rPr>
              <a:t>University of California, Davis</a:t>
            </a:r>
          </a:p>
        </p:txBody>
      </p:sp>
      <p:pic>
        <p:nvPicPr>
          <p:cNvPr id="6" name="Picture 5" descr="Logo&#10;&#10;Description automatically generated">
            <a:extLst>
              <a:ext uri="{FF2B5EF4-FFF2-40B4-BE49-F238E27FC236}">
                <a16:creationId xmlns:a16="http://schemas.microsoft.com/office/drawing/2014/main" id="{46FD59C4-650A-5F3D-D39C-8D42778EAFEF}"/>
              </a:ext>
            </a:extLst>
          </p:cNvPr>
          <p:cNvPicPr>
            <a:picLocks noChangeAspect="1"/>
          </p:cNvPicPr>
          <p:nvPr/>
        </p:nvPicPr>
        <p:blipFill>
          <a:blip r:embed="rId3"/>
          <a:stretch>
            <a:fillRect/>
          </a:stretch>
        </p:blipFill>
        <p:spPr>
          <a:xfrm>
            <a:off x="1204859" y="1087138"/>
            <a:ext cx="1692533" cy="1692533"/>
          </a:xfrm>
          <a:prstGeom prst="rect">
            <a:avLst/>
          </a:prstGeom>
        </p:spPr>
      </p:pic>
      <p:pic>
        <p:nvPicPr>
          <p:cNvPr id="8" name="Picture 7">
            <a:extLst>
              <a:ext uri="{FF2B5EF4-FFF2-40B4-BE49-F238E27FC236}">
                <a16:creationId xmlns:a16="http://schemas.microsoft.com/office/drawing/2014/main" id="{A969BC99-E010-7F54-8E87-C9893080262B}"/>
              </a:ext>
            </a:extLst>
          </p:cNvPr>
          <p:cNvPicPr>
            <a:picLocks noChangeAspect="1"/>
          </p:cNvPicPr>
          <p:nvPr/>
        </p:nvPicPr>
        <p:blipFill rotWithShape="1">
          <a:blip r:embed="rId4"/>
          <a:srcRect r="87979"/>
          <a:stretch/>
        </p:blipFill>
        <p:spPr>
          <a:xfrm>
            <a:off x="3264457" y="1298667"/>
            <a:ext cx="1272819" cy="1230868"/>
          </a:xfrm>
          <a:prstGeom prst="rect">
            <a:avLst/>
          </a:prstGeom>
        </p:spPr>
      </p:pic>
    </p:spTree>
    <p:extLst>
      <p:ext uri="{BB962C8B-B14F-4D97-AF65-F5344CB8AC3E}">
        <p14:creationId xmlns:p14="http://schemas.microsoft.com/office/powerpoint/2010/main" val="855902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81EEA-5A13-2F65-7461-1A9148A1EABD}"/>
              </a:ext>
            </a:extLst>
          </p:cNvPr>
          <p:cNvSpPr>
            <a:spLocks noGrp="1"/>
          </p:cNvSpPr>
          <p:nvPr>
            <p:ph type="title"/>
          </p:nvPr>
        </p:nvSpPr>
        <p:spPr>
          <a:xfrm>
            <a:off x="838200" y="365125"/>
            <a:ext cx="5257800" cy="1325563"/>
          </a:xfrm>
        </p:spPr>
        <p:txBody>
          <a:bodyPr>
            <a:normAutofit/>
          </a:bodyPr>
          <a:lstStyle/>
          <a:p>
            <a:pPr algn="ctr"/>
            <a:r>
              <a:rPr lang="en-US" sz="2600" dirty="0">
                <a:latin typeface="Simplified Arabic Fixed" panose="02070309020205020404" pitchFamily="49" charset="-78"/>
                <a:cs typeface="Simplified Arabic Fixed" panose="02070309020205020404" pitchFamily="49" charset="-78"/>
              </a:rPr>
              <a:t>Policymakers should </a:t>
            </a:r>
            <a:br>
              <a:rPr lang="en-US" sz="2600" dirty="0">
                <a:latin typeface="Simplified Arabic Fixed" panose="02070309020205020404" pitchFamily="49" charset="-78"/>
                <a:cs typeface="Simplified Arabic Fixed" panose="02070309020205020404" pitchFamily="49" charset="-78"/>
              </a:rPr>
            </a:br>
            <a:r>
              <a:rPr lang="en-US" sz="2600" dirty="0">
                <a:latin typeface="Simplified Arabic Fixed" panose="02070309020205020404" pitchFamily="49" charset="-78"/>
                <a:cs typeface="Simplified Arabic Fixed" panose="02070309020205020404" pitchFamily="49" charset="-78"/>
              </a:rPr>
              <a:t>‘listen to the science’</a:t>
            </a:r>
          </a:p>
        </p:txBody>
      </p:sp>
      <p:sp>
        <p:nvSpPr>
          <p:cNvPr id="3" name="Content Placeholder 2">
            <a:extLst>
              <a:ext uri="{FF2B5EF4-FFF2-40B4-BE49-F238E27FC236}">
                <a16:creationId xmlns:a16="http://schemas.microsoft.com/office/drawing/2014/main" id="{D3A9A67D-5FA6-7E31-07F2-A0DA07E79AE6}"/>
              </a:ext>
            </a:extLst>
          </p:cNvPr>
          <p:cNvSpPr>
            <a:spLocks noGrp="1"/>
          </p:cNvSpPr>
          <p:nvPr>
            <p:ph idx="1"/>
          </p:nvPr>
        </p:nvSpPr>
        <p:spPr>
          <a:xfrm>
            <a:off x="838200" y="3016251"/>
            <a:ext cx="4995041" cy="2875263"/>
          </a:xfrm>
        </p:spPr>
        <p:txBody>
          <a:bodyPr>
            <a:normAutofit lnSpcReduction="10000"/>
          </a:bodyPr>
          <a:lstStyle/>
          <a:p>
            <a:endParaRPr lang="en-US" sz="1800" dirty="0">
              <a:latin typeface="Courier New" panose="02070309020205020404" pitchFamily="49" charset="0"/>
              <a:cs typeface="Courier New" panose="02070309020205020404" pitchFamily="49" charset="0"/>
            </a:endParaRPr>
          </a:p>
          <a:p>
            <a:r>
              <a:rPr lang="en-US" sz="1800" dirty="0">
                <a:latin typeface="Simplified Arabic Fixed" panose="02070309020205020404" pitchFamily="49" charset="-78"/>
                <a:cs typeface="Simplified Arabic Fixed" panose="02070309020205020404" pitchFamily="49" charset="-78"/>
              </a:rPr>
              <a:t>Challenges / caveats: </a:t>
            </a:r>
          </a:p>
          <a:p>
            <a:pPr lvl="1"/>
            <a:r>
              <a:rPr lang="en-US" sz="1800" dirty="0">
                <a:latin typeface="Simplified Arabic Fixed" panose="02070309020205020404" pitchFamily="49" charset="-78"/>
                <a:cs typeface="Simplified Arabic Fixed" panose="02070309020205020404" pitchFamily="49" charset="-78"/>
              </a:rPr>
              <a:t>‘Science’ is </a:t>
            </a:r>
            <a:r>
              <a:rPr lang="en-US" sz="1800" dirty="0">
                <a:solidFill>
                  <a:schemeClr val="accent1"/>
                </a:solidFill>
                <a:latin typeface="Simplified Arabic Fixed" panose="02070309020205020404" pitchFamily="49" charset="-78"/>
                <a:cs typeface="Simplified Arabic Fixed" panose="02070309020205020404" pitchFamily="49" charset="-78"/>
              </a:rPr>
              <a:t>not value-free </a:t>
            </a:r>
            <a:r>
              <a:rPr lang="en-US" sz="1200" dirty="0">
                <a:latin typeface="Courier New" panose="02070309020205020404" pitchFamily="49" charset="0"/>
                <a:cs typeface="Courier New" panose="02070309020205020404" pitchFamily="49" charset="0"/>
              </a:rPr>
              <a:t>(</a:t>
            </a:r>
            <a:r>
              <a:rPr lang="en-US" sz="1200" dirty="0" err="1">
                <a:latin typeface="Courier New" panose="02070309020205020404" pitchFamily="49" charset="0"/>
                <a:cs typeface="Courier New" panose="02070309020205020404" pitchFamily="49" charset="0"/>
              </a:rPr>
              <a:t>Sarewitz</a:t>
            </a:r>
            <a:r>
              <a:rPr lang="en-US" sz="1200" dirty="0">
                <a:latin typeface="Courier New" panose="02070309020205020404" pitchFamily="49" charset="0"/>
                <a:cs typeface="Courier New" panose="02070309020205020404" pitchFamily="49" charset="0"/>
              </a:rPr>
              <a:t> 2000)</a:t>
            </a:r>
          </a:p>
          <a:p>
            <a:pPr lvl="1"/>
            <a:r>
              <a:rPr lang="en-US" sz="1800" dirty="0">
                <a:latin typeface="Simplified Arabic Fixed" panose="02070309020205020404" pitchFamily="49" charset="-78"/>
                <a:cs typeface="Simplified Arabic Fixed" panose="02070309020205020404" pitchFamily="49" charset="-78"/>
              </a:rPr>
              <a:t>Requires </a:t>
            </a:r>
            <a:r>
              <a:rPr lang="en-US" sz="1800" dirty="0">
                <a:solidFill>
                  <a:schemeClr val="accent1"/>
                </a:solidFill>
                <a:latin typeface="Simplified Arabic Fixed" panose="02070309020205020404" pitchFamily="49" charset="-78"/>
                <a:cs typeface="Simplified Arabic Fixed" panose="02070309020205020404" pitchFamily="49" charset="-78"/>
              </a:rPr>
              <a:t>problem framing and persuasion</a:t>
            </a:r>
            <a:r>
              <a:rPr lang="en-US" sz="1800" dirty="0">
                <a:latin typeface="Simplified Arabic Fixed" panose="02070309020205020404" pitchFamily="49" charset="-78"/>
                <a:cs typeface="Simplified Arabic Fixed" panose="02070309020205020404" pitchFamily="49" charset="-78"/>
              </a:rPr>
              <a:t> of particular actors </a:t>
            </a:r>
            <a:r>
              <a:rPr lang="en-US" sz="1200" dirty="0">
                <a:latin typeface="Courier New" panose="02070309020205020404" pitchFamily="49" charset="0"/>
                <a:cs typeface="Courier New" panose="02070309020205020404" pitchFamily="49" charset="0"/>
              </a:rPr>
              <a:t>(Cairney et al. 2016)</a:t>
            </a:r>
          </a:p>
          <a:p>
            <a:pPr lvl="1"/>
            <a:r>
              <a:rPr lang="en-US" sz="1800" dirty="0">
                <a:latin typeface="Simplified Arabic Fixed" panose="02070309020205020404" pitchFamily="49" charset="-78"/>
                <a:cs typeface="Simplified Arabic Fixed" panose="02070309020205020404" pitchFamily="49" charset="-78"/>
              </a:rPr>
              <a:t>Reliant on </a:t>
            </a:r>
            <a:r>
              <a:rPr lang="en-US" sz="1800" dirty="0">
                <a:solidFill>
                  <a:schemeClr val="accent1"/>
                </a:solidFill>
                <a:latin typeface="Simplified Arabic Fixed" panose="02070309020205020404" pitchFamily="49" charset="-78"/>
                <a:cs typeface="Simplified Arabic Fixed" panose="02070309020205020404" pitchFamily="49" charset="-78"/>
              </a:rPr>
              <a:t>boundary spanners </a:t>
            </a:r>
            <a:r>
              <a:rPr lang="en-US" sz="1800" dirty="0">
                <a:latin typeface="Simplified Arabic Fixed" panose="02070309020205020404" pitchFamily="49" charset="-78"/>
                <a:cs typeface="Simplified Arabic Fixed" panose="02070309020205020404" pitchFamily="49" charset="-78"/>
              </a:rPr>
              <a:t>to bridge languages </a:t>
            </a:r>
            <a:r>
              <a:rPr lang="en-US" sz="1200" dirty="0">
                <a:latin typeface="Courier New" panose="02070309020205020404" pitchFamily="49" charset="0"/>
                <a:cs typeface="Courier New" panose="02070309020205020404" pitchFamily="49" charset="0"/>
              </a:rPr>
              <a:t>(</a:t>
            </a:r>
            <a:r>
              <a:rPr lang="en-US" sz="1200" dirty="0" err="1">
                <a:latin typeface="Courier New" panose="02070309020205020404" pitchFamily="49" charset="0"/>
                <a:cs typeface="Courier New" panose="02070309020205020404" pitchFamily="49" charset="0"/>
              </a:rPr>
              <a:t>Guston</a:t>
            </a:r>
            <a:r>
              <a:rPr lang="en-US" sz="1200" dirty="0">
                <a:latin typeface="Courier New" panose="02070309020205020404" pitchFamily="49" charset="0"/>
                <a:cs typeface="Courier New" panose="02070309020205020404" pitchFamily="49" charset="0"/>
              </a:rPr>
              <a:t> 2001)</a:t>
            </a:r>
          </a:p>
          <a:p>
            <a:pPr lvl="1"/>
            <a:r>
              <a:rPr lang="en-US" sz="1800" dirty="0">
                <a:solidFill>
                  <a:schemeClr val="accent1"/>
                </a:solidFill>
                <a:latin typeface="Courier New" panose="02070309020205020404" pitchFamily="49" charset="0"/>
                <a:cs typeface="Courier New" panose="02070309020205020404" pitchFamily="49" charset="0"/>
              </a:rPr>
              <a:t>Knowledge</a:t>
            </a:r>
            <a:r>
              <a:rPr lang="en-US" sz="1800" dirty="0">
                <a:latin typeface="Courier New" panose="02070309020205020404" pitchFamily="49" charset="0"/>
                <a:cs typeface="Courier New" panose="02070309020205020404" pitchFamily="49" charset="0"/>
              </a:rPr>
              <a:t> extends beyond </a:t>
            </a:r>
            <a:r>
              <a:rPr lang="en-US" sz="1800" dirty="0">
                <a:latin typeface="Simplified Arabic Fixed" panose="02070309020205020404" pitchFamily="49" charset="-78"/>
                <a:cs typeface="Simplified Arabic Fixed" panose="02070309020205020404" pitchFamily="49" charset="-78"/>
              </a:rPr>
              <a:t>‘</a:t>
            </a:r>
            <a:r>
              <a:rPr lang="en-US" sz="1800" dirty="0">
                <a:latin typeface="Courier New" panose="02070309020205020404" pitchFamily="49" charset="0"/>
                <a:cs typeface="Courier New" panose="02070309020205020404" pitchFamily="49" charset="0"/>
              </a:rPr>
              <a:t>science</a:t>
            </a:r>
            <a:r>
              <a:rPr lang="en-US" sz="1800" dirty="0">
                <a:latin typeface="Simplified Arabic Fixed" panose="02070309020205020404" pitchFamily="49" charset="-78"/>
                <a:cs typeface="Simplified Arabic Fixed" panose="02070309020205020404" pitchFamily="49" charset="-78"/>
              </a:rPr>
              <a:t>’</a:t>
            </a:r>
            <a:r>
              <a:rPr lang="en-US" sz="1800" dirty="0">
                <a:latin typeface="Courier New" panose="02070309020205020404" pitchFamily="49" charset="0"/>
                <a:cs typeface="Courier New" panose="02070309020205020404" pitchFamily="49" charset="0"/>
              </a:rPr>
              <a:t> </a:t>
            </a:r>
            <a:r>
              <a:rPr lang="en-US" sz="1200" dirty="0">
                <a:latin typeface="Courier New" panose="02070309020205020404" pitchFamily="49" charset="0"/>
                <a:cs typeface="Courier New" panose="02070309020205020404" pitchFamily="49" charset="0"/>
              </a:rPr>
              <a:t>(</a:t>
            </a:r>
            <a:r>
              <a:rPr lang="en-US" sz="1200" dirty="0" err="1">
                <a:latin typeface="Courier New" panose="02070309020205020404" pitchFamily="49" charset="0"/>
                <a:cs typeface="Courier New" panose="02070309020205020404" pitchFamily="49" charset="0"/>
              </a:rPr>
              <a:t>Vigar</a:t>
            </a:r>
            <a:r>
              <a:rPr lang="en-US" sz="1200" dirty="0">
                <a:latin typeface="Courier New" panose="02070309020205020404" pitchFamily="49" charset="0"/>
                <a:cs typeface="Courier New" panose="02070309020205020404" pitchFamily="49" charset="0"/>
              </a:rPr>
              <a:t> 2017)</a:t>
            </a:r>
          </a:p>
        </p:txBody>
      </p:sp>
      <p:cxnSp>
        <p:nvCxnSpPr>
          <p:cNvPr id="4" name="Straight Connector 3">
            <a:extLst>
              <a:ext uri="{FF2B5EF4-FFF2-40B4-BE49-F238E27FC236}">
                <a16:creationId xmlns:a16="http://schemas.microsoft.com/office/drawing/2014/main" id="{B6B2D7C1-BE8F-00EB-903C-79977C29A30A}"/>
              </a:ext>
            </a:extLst>
          </p:cNvPr>
          <p:cNvCxnSpPr>
            <a:cxnSpLocks/>
          </p:cNvCxnSpPr>
          <p:nvPr/>
        </p:nvCxnSpPr>
        <p:spPr>
          <a:xfrm>
            <a:off x="1556951" y="1690688"/>
            <a:ext cx="3803325"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DE47B29C-F818-A2BC-014E-9F4426F1E95C}"/>
              </a:ext>
            </a:extLst>
          </p:cNvPr>
          <p:cNvSpPr txBox="1"/>
          <p:nvPr/>
        </p:nvSpPr>
        <p:spPr>
          <a:xfrm>
            <a:off x="838200" y="2007136"/>
            <a:ext cx="4995041" cy="1200329"/>
          </a:xfrm>
          <a:prstGeom prst="rect">
            <a:avLst/>
          </a:prstGeom>
          <a:noFill/>
          <a:ln w="19050">
            <a:solidFill>
              <a:schemeClr val="accent3"/>
            </a:solidFill>
          </a:ln>
        </p:spPr>
        <p:txBody>
          <a:bodyPr wrap="square" lIns="182880" tIns="182880" rIns="182880" bIns="182880">
            <a:spAutoFit/>
          </a:bodyPr>
          <a:lstStyle/>
          <a:p>
            <a:pPr marL="0" indent="0" algn="ctr">
              <a:buNone/>
            </a:pPr>
            <a:r>
              <a:rPr lang="en-US" sz="1800" dirty="0">
                <a:latin typeface="Simplified Arabic Fixed" panose="02070309020205020404" pitchFamily="49" charset="-78"/>
                <a:cs typeface="Simplified Arabic Fixed" panose="02070309020205020404" pitchFamily="49" charset="-78"/>
              </a:rPr>
              <a:t>Goal: Align scientific supply &amp; demand between researchers and policymakers </a:t>
            </a:r>
            <a:r>
              <a:rPr lang="en-US" sz="1200" dirty="0">
                <a:latin typeface="Courier New" panose="02070309020205020404" pitchFamily="49" charset="0"/>
                <a:cs typeface="Courier New" panose="02070309020205020404" pitchFamily="49" charset="0"/>
              </a:rPr>
              <a:t>(</a:t>
            </a:r>
            <a:r>
              <a:rPr lang="en-US" sz="1200" dirty="0" err="1">
                <a:latin typeface="Courier New" panose="02070309020205020404" pitchFamily="49" charset="0"/>
                <a:cs typeface="Courier New" panose="02070309020205020404" pitchFamily="49" charset="0"/>
              </a:rPr>
              <a:t>Sarewitz</a:t>
            </a:r>
            <a:r>
              <a:rPr lang="en-US" sz="1200" dirty="0">
                <a:latin typeface="Courier New" panose="02070309020205020404" pitchFamily="49" charset="0"/>
                <a:cs typeface="Courier New" panose="02070309020205020404" pitchFamily="49" charset="0"/>
              </a:rPr>
              <a:t> &amp; Pielke 2007)</a:t>
            </a:r>
          </a:p>
        </p:txBody>
      </p:sp>
      <p:sp>
        <p:nvSpPr>
          <p:cNvPr id="6" name="Slide Number Placeholder 4">
            <a:extLst>
              <a:ext uri="{FF2B5EF4-FFF2-40B4-BE49-F238E27FC236}">
                <a16:creationId xmlns:a16="http://schemas.microsoft.com/office/drawing/2014/main" id="{81169D62-8A27-CCD1-1593-8131BDCA79E8}"/>
              </a:ext>
            </a:extLst>
          </p:cNvPr>
          <p:cNvSpPr>
            <a:spLocks noGrp="1"/>
          </p:cNvSpPr>
          <p:nvPr>
            <p:ph type="sldNum" sz="quarter" idx="12"/>
          </p:nvPr>
        </p:nvSpPr>
        <p:spPr>
          <a:xfrm>
            <a:off x="9037574" y="6310313"/>
            <a:ext cx="2743200" cy="365125"/>
          </a:xfrm>
        </p:spPr>
        <p:txBody>
          <a:bodyPr/>
          <a:lstStyle/>
          <a:p>
            <a:r>
              <a:rPr lang="en-US" dirty="0">
                <a:solidFill>
                  <a:schemeClr val="accent1"/>
                </a:solidFill>
                <a:latin typeface="Courier New" panose="02070309020205020404" pitchFamily="49" charset="0"/>
                <a:cs typeface="Courier New" panose="02070309020205020404" pitchFamily="49" charset="0"/>
              </a:rPr>
              <a:t>1</a:t>
            </a:r>
          </a:p>
        </p:txBody>
      </p:sp>
    </p:spTree>
    <p:extLst>
      <p:ext uri="{BB962C8B-B14F-4D97-AF65-F5344CB8AC3E}">
        <p14:creationId xmlns:p14="http://schemas.microsoft.com/office/powerpoint/2010/main" val="9026215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81EEA-5A13-2F65-7461-1A9148A1EABD}"/>
              </a:ext>
            </a:extLst>
          </p:cNvPr>
          <p:cNvSpPr>
            <a:spLocks noGrp="1"/>
          </p:cNvSpPr>
          <p:nvPr>
            <p:ph type="title"/>
          </p:nvPr>
        </p:nvSpPr>
        <p:spPr>
          <a:xfrm>
            <a:off x="838200" y="365125"/>
            <a:ext cx="5257800" cy="1325563"/>
          </a:xfrm>
        </p:spPr>
        <p:txBody>
          <a:bodyPr>
            <a:normAutofit/>
          </a:bodyPr>
          <a:lstStyle/>
          <a:p>
            <a:pPr algn="ctr"/>
            <a:r>
              <a:rPr lang="en-US" sz="2600" dirty="0">
                <a:latin typeface="Simplified Arabic Fixed" panose="02070309020205020404" pitchFamily="49" charset="-78"/>
                <a:cs typeface="Simplified Arabic Fixed" panose="02070309020205020404" pitchFamily="49" charset="-78"/>
              </a:rPr>
              <a:t>Policymakers should </a:t>
            </a:r>
            <a:br>
              <a:rPr lang="en-US" sz="2600" dirty="0">
                <a:latin typeface="Simplified Arabic Fixed" panose="02070309020205020404" pitchFamily="49" charset="-78"/>
                <a:cs typeface="Simplified Arabic Fixed" panose="02070309020205020404" pitchFamily="49" charset="-78"/>
              </a:rPr>
            </a:br>
            <a:r>
              <a:rPr lang="en-US" sz="2600" dirty="0">
                <a:latin typeface="Simplified Arabic Fixed" panose="02070309020205020404" pitchFamily="49" charset="-78"/>
                <a:cs typeface="Simplified Arabic Fixed" panose="02070309020205020404" pitchFamily="49" charset="-78"/>
              </a:rPr>
              <a:t>‘listen to the science’</a:t>
            </a:r>
          </a:p>
        </p:txBody>
      </p:sp>
      <p:sp>
        <p:nvSpPr>
          <p:cNvPr id="3" name="Content Placeholder 2">
            <a:extLst>
              <a:ext uri="{FF2B5EF4-FFF2-40B4-BE49-F238E27FC236}">
                <a16:creationId xmlns:a16="http://schemas.microsoft.com/office/drawing/2014/main" id="{D3A9A67D-5FA6-7E31-07F2-A0DA07E79AE6}"/>
              </a:ext>
            </a:extLst>
          </p:cNvPr>
          <p:cNvSpPr>
            <a:spLocks noGrp="1"/>
          </p:cNvSpPr>
          <p:nvPr>
            <p:ph idx="1"/>
          </p:nvPr>
        </p:nvSpPr>
        <p:spPr>
          <a:xfrm>
            <a:off x="838200" y="3016251"/>
            <a:ext cx="4995041" cy="2875263"/>
          </a:xfrm>
        </p:spPr>
        <p:txBody>
          <a:bodyPr>
            <a:normAutofit lnSpcReduction="10000"/>
          </a:bodyPr>
          <a:lstStyle/>
          <a:p>
            <a:endParaRPr lang="en-US" sz="1800" dirty="0">
              <a:latin typeface="Courier New" panose="02070309020205020404" pitchFamily="49" charset="0"/>
              <a:cs typeface="Courier New" panose="02070309020205020404" pitchFamily="49" charset="0"/>
            </a:endParaRPr>
          </a:p>
          <a:p>
            <a:r>
              <a:rPr lang="en-US" sz="1800" dirty="0">
                <a:latin typeface="Simplified Arabic Fixed" panose="02070309020205020404" pitchFamily="49" charset="-78"/>
                <a:cs typeface="Simplified Arabic Fixed" panose="02070309020205020404" pitchFamily="49" charset="-78"/>
              </a:rPr>
              <a:t>Challenges / caveats: </a:t>
            </a:r>
          </a:p>
          <a:p>
            <a:pPr lvl="1"/>
            <a:r>
              <a:rPr lang="en-US" sz="1800" dirty="0">
                <a:latin typeface="Simplified Arabic Fixed" panose="02070309020205020404" pitchFamily="49" charset="-78"/>
                <a:cs typeface="Simplified Arabic Fixed" panose="02070309020205020404" pitchFamily="49" charset="-78"/>
              </a:rPr>
              <a:t>‘Science’ is </a:t>
            </a:r>
            <a:r>
              <a:rPr lang="en-US" sz="1800" dirty="0">
                <a:solidFill>
                  <a:schemeClr val="accent1"/>
                </a:solidFill>
                <a:latin typeface="Simplified Arabic Fixed" panose="02070309020205020404" pitchFamily="49" charset="-78"/>
                <a:cs typeface="Simplified Arabic Fixed" panose="02070309020205020404" pitchFamily="49" charset="-78"/>
              </a:rPr>
              <a:t>not value-free </a:t>
            </a:r>
            <a:r>
              <a:rPr lang="en-US" sz="1200" dirty="0">
                <a:latin typeface="Courier New" panose="02070309020205020404" pitchFamily="49" charset="0"/>
                <a:cs typeface="Courier New" panose="02070309020205020404" pitchFamily="49" charset="0"/>
              </a:rPr>
              <a:t>(</a:t>
            </a:r>
            <a:r>
              <a:rPr lang="en-US" sz="1200" dirty="0" err="1">
                <a:latin typeface="Courier New" panose="02070309020205020404" pitchFamily="49" charset="0"/>
                <a:cs typeface="Courier New" panose="02070309020205020404" pitchFamily="49" charset="0"/>
              </a:rPr>
              <a:t>Sarewitz</a:t>
            </a:r>
            <a:r>
              <a:rPr lang="en-US" sz="1200" dirty="0">
                <a:latin typeface="Courier New" panose="02070309020205020404" pitchFamily="49" charset="0"/>
                <a:cs typeface="Courier New" panose="02070309020205020404" pitchFamily="49" charset="0"/>
              </a:rPr>
              <a:t> 2000)</a:t>
            </a:r>
          </a:p>
          <a:p>
            <a:pPr lvl="1"/>
            <a:r>
              <a:rPr lang="en-US" sz="1800" dirty="0">
                <a:latin typeface="Simplified Arabic Fixed" panose="02070309020205020404" pitchFamily="49" charset="-78"/>
                <a:cs typeface="Simplified Arabic Fixed" panose="02070309020205020404" pitchFamily="49" charset="-78"/>
              </a:rPr>
              <a:t>Requires </a:t>
            </a:r>
            <a:r>
              <a:rPr lang="en-US" sz="1800" dirty="0">
                <a:solidFill>
                  <a:schemeClr val="accent1"/>
                </a:solidFill>
                <a:latin typeface="Simplified Arabic Fixed" panose="02070309020205020404" pitchFamily="49" charset="-78"/>
                <a:cs typeface="Simplified Arabic Fixed" panose="02070309020205020404" pitchFamily="49" charset="-78"/>
              </a:rPr>
              <a:t>problem framing and persuasion</a:t>
            </a:r>
            <a:r>
              <a:rPr lang="en-US" sz="1800" dirty="0">
                <a:latin typeface="Simplified Arabic Fixed" panose="02070309020205020404" pitchFamily="49" charset="-78"/>
                <a:cs typeface="Simplified Arabic Fixed" panose="02070309020205020404" pitchFamily="49" charset="-78"/>
              </a:rPr>
              <a:t> of particular actors </a:t>
            </a:r>
            <a:r>
              <a:rPr lang="en-US" sz="1200" dirty="0">
                <a:latin typeface="Courier New" panose="02070309020205020404" pitchFamily="49" charset="0"/>
                <a:cs typeface="Courier New" panose="02070309020205020404" pitchFamily="49" charset="0"/>
              </a:rPr>
              <a:t>(Cairney et al. 2016)</a:t>
            </a:r>
          </a:p>
          <a:p>
            <a:pPr lvl="1"/>
            <a:r>
              <a:rPr lang="en-US" sz="1800" dirty="0">
                <a:latin typeface="Simplified Arabic Fixed" panose="02070309020205020404" pitchFamily="49" charset="-78"/>
                <a:cs typeface="Simplified Arabic Fixed" panose="02070309020205020404" pitchFamily="49" charset="-78"/>
              </a:rPr>
              <a:t>Reliant on </a:t>
            </a:r>
            <a:r>
              <a:rPr lang="en-US" sz="1800" dirty="0">
                <a:solidFill>
                  <a:schemeClr val="accent1"/>
                </a:solidFill>
                <a:latin typeface="Simplified Arabic Fixed" panose="02070309020205020404" pitchFamily="49" charset="-78"/>
                <a:cs typeface="Simplified Arabic Fixed" panose="02070309020205020404" pitchFamily="49" charset="-78"/>
              </a:rPr>
              <a:t>boundary spanners </a:t>
            </a:r>
            <a:r>
              <a:rPr lang="en-US" sz="1800" dirty="0">
                <a:latin typeface="Simplified Arabic Fixed" panose="02070309020205020404" pitchFamily="49" charset="-78"/>
                <a:cs typeface="Simplified Arabic Fixed" panose="02070309020205020404" pitchFamily="49" charset="-78"/>
              </a:rPr>
              <a:t>to bridge languages </a:t>
            </a:r>
            <a:r>
              <a:rPr lang="en-US" sz="1200" dirty="0">
                <a:latin typeface="Courier New" panose="02070309020205020404" pitchFamily="49" charset="0"/>
                <a:cs typeface="Courier New" panose="02070309020205020404" pitchFamily="49" charset="0"/>
              </a:rPr>
              <a:t>(</a:t>
            </a:r>
            <a:r>
              <a:rPr lang="en-US" sz="1200" dirty="0" err="1">
                <a:latin typeface="Courier New" panose="02070309020205020404" pitchFamily="49" charset="0"/>
                <a:cs typeface="Courier New" panose="02070309020205020404" pitchFamily="49" charset="0"/>
              </a:rPr>
              <a:t>Guston</a:t>
            </a:r>
            <a:r>
              <a:rPr lang="en-US" sz="1200" dirty="0">
                <a:latin typeface="Courier New" panose="02070309020205020404" pitchFamily="49" charset="0"/>
                <a:cs typeface="Courier New" panose="02070309020205020404" pitchFamily="49" charset="0"/>
              </a:rPr>
              <a:t> 2001)</a:t>
            </a:r>
          </a:p>
          <a:p>
            <a:pPr lvl="1"/>
            <a:r>
              <a:rPr lang="en-US" sz="1800" dirty="0">
                <a:solidFill>
                  <a:schemeClr val="accent1"/>
                </a:solidFill>
                <a:latin typeface="Courier New" panose="02070309020205020404" pitchFamily="49" charset="0"/>
                <a:cs typeface="Courier New" panose="02070309020205020404" pitchFamily="49" charset="0"/>
              </a:rPr>
              <a:t>Knowledge</a:t>
            </a:r>
            <a:r>
              <a:rPr lang="en-US" sz="1800" dirty="0">
                <a:latin typeface="Courier New" panose="02070309020205020404" pitchFamily="49" charset="0"/>
                <a:cs typeface="Courier New" panose="02070309020205020404" pitchFamily="49" charset="0"/>
              </a:rPr>
              <a:t> extends beyond </a:t>
            </a:r>
            <a:r>
              <a:rPr lang="en-US" sz="1800" dirty="0">
                <a:latin typeface="Simplified Arabic Fixed" panose="02070309020205020404" pitchFamily="49" charset="-78"/>
                <a:cs typeface="Simplified Arabic Fixed" panose="02070309020205020404" pitchFamily="49" charset="-78"/>
              </a:rPr>
              <a:t>‘</a:t>
            </a:r>
            <a:r>
              <a:rPr lang="en-US" sz="1800" dirty="0">
                <a:latin typeface="Courier New" panose="02070309020205020404" pitchFamily="49" charset="0"/>
                <a:cs typeface="Courier New" panose="02070309020205020404" pitchFamily="49" charset="0"/>
              </a:rPr>
              <a:t>science</a:t>
            </a:r>
            <a:r>
              <a:rPr lang="en-US" sz="1800" dirty="0">
                <a:latin typeface="Simplified Arabic Fixed" panose="02070309020205020404" pitchFamily="49" charset="-78"/>
                <a:cs typeface="Simplified Arabic Fixed" panose="02070309020205020404" pitchFamily="49" charset="-78"/>
              </a:rPr>
              <a:t>’</a:t>
            </a:r>
            <a:r>
              <a:rPr lang="en-US" sz="1800" dirty="0">
                <a:latin typeface="Courier New" panose="02070309020205020404" pitchFamily="49" charset="0"/>
                <a:cs typeface="Courier New" panose="02070309020205020404" pitchFamily="49" charset="0"/>
              </a:rPr>
              <a:t> </a:t>
            </a:r>
            <a:r>
              <a:rPr lang="en-US" sz="1200" dirty="0">
                <a:latin typeface="Courier New" panose="02070309020205020404" pitchFamily="49" charset="0"/>
                <a:cs typeface="Courier New" panose="02070309020205020404" pitchFamily="49" charset="0"/>
              </a:rPr>
              <a:t>(</a:t>
            </a:r>
            <a:r>
              <a:rPr lang="en-US" sz="1200" dirty="0" err="1">
                <a:latin typeface="Courier New" panose="02070309020205020404" pitchFamily="49" charset="0"/>
                <a:cs typeface="Courier New" panose="02070309020205020404" pitchFamily="49" charset="0"/>
              </a:rPr>
              <a:t>Vigar</a:t>
            </a:r>
            <a:r>
              <a:rPr lang="en-US" sz="1200" dirty="0">
                <a:latin typeface="Courier New" panose="02070309020205020404" pitchFamily="49" charset="0"/>
                <a:cs typeface="Courier New" panose="02070309020205020404" pitchFamily="49" charset="0"/>
              </a:rPr>
              <a:t> 2017)</a:t>
            </a:r>
          </a:p>
        </p:txBody>
      </p:sp>
      <p:cxnSp>
        <p:nvCxnSpPr>
          <p:cNvPr id="4" name="Straight Connector 3">
            <a:extLst>
              <a:ext uri="{FF2B5EF4-FFF2-40B4-BE49-F238E27FC236}">
                <a16:creationId xmlns:a16="http://schemas.microsoft.com/office/drawing/2014/main" id="{B6B2D7C1-BE8F-00EB-903C-79977C29A30A}"/>
              </a:ext>
            </a:extLst>
          </p:cNvPr>
          <p:cNvCxnSpPr>
            <a:cxnSpLocks/>
          </p:cNvCxnSpPr>
          <p:nvPr/>
        </p:nvCxnSpPr>
        <p:spPr>
          <a:xfrm>
            <a:off x="1556951" y="1690688"/>
            <a:ext cx="3803325"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44AA822E-0BB7-026D-D608-768BBEC6990F}"/>
              </a:ext>
            </a:extLst>
          </p:cNvPr>
          <p:cNvSpPr txBox="1">
            <a:spLocks/>
          </p:cNvSpPr>
          <p:nvPr/>
        </p:nvSpPr>
        <p:spPr>
          <a:xfrm>
            <a:off x="6096000" y="365124"/>
            <a:ext cx="52578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600" dirty="0">
                <a:latin typeface="Simplified Arabic Fixed" panose="02070309020205020404" pitchFamily="49" charset="-78"/>
                <a:cs typeface="Simplified Arabic Fixed" panose="02070309020205020404" pitchFamily="49" charset="-78"/>
              </a:rPr>
              <a:t>But how do we measure science in policy?</a:t>
            </a:r>
          </a:p>
        </p:txBody>
      </p:sp>
      <p:cxnSp>
        <p:nvCxnSpPr>
          <p:cNvPr id="7" name="Straight Connector 6">
            <a:extLst>
              <a:ext uri="{FF2B5EF4-FFF2-40B4-BE49-F238E27FC236}">
                <a16:creationId xmlns:a16="http://schemas.microsoft.com/office/drawing/2014/main" id="{577F36EA-7F98-8792-DDA6-3B91F33C0CE8}"/>
              </a:ext>
            </a:extLst>
          </p:cNvPr>
          <p:cNvCxnSpPr>
            <a:cxnSpLocks/>
          </p:cNvCxnSpPr>
          <p:nvPr/>
        </p:nvCxnSpPr>
        <p:spPr>
          <a:xfrm>
            <a:off x="6823237" y="1690687"/>
            <a:ext cx="3803325"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829949CE-B24F-4F2E-128F-A43C8FC8A00D}"/>
              </a:ext>
            </a:extLst>
          </p:cNvPr>
          <p:cNvSpPr txBox="1">
            <a:spLocks/>
          </p:cNvSpPr>
          <p:nvPr/>
        </p:nvSpPr>
        <p:spPr>
          <a:xfrm>
            <a:off x="6358759" y="2058156"/>
            <a:ext cx="4995041" cy="221380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solidFill>
                  <a:schemeClr val="accent1"/>
                </a:solidFill>
                <a:latin typeface="Simplified Arabic Fixed" panose="02070309020205020404" pitchFamily="49" charset="-78"/>
                <a:cs typeface="Simplified Arabic Fixed" panose="02070309020205020404" pitchFamily="49" charset="-78"/>
              </a:rPr>
              <a:t>Interviews</a:t>
            </a:r>
            <a:r>
              <a:rPr lang="en-US" sz="1800" dirty="0">
                <a:latin typeface="Simplified Arabic Fixed" panose="02070309020205020404" pitchFamily="49" charset="-78"/>
                <a:cs typeface="Simplified Arabic Fixed" panose="02070309020205020404" pitchFamily="49" charset="-78"/>
              </a:rPr>
              <a:t>: Policymakers self-report neutrality regarding research use </a:t>
            </a:r>
            <a:r>
              <a:rPr lang="en-US" sz="1200" dirty="0">
                <a:latin typeface="Courier New" panose="02070309020205020404" pitchFamily="49" charset="0"/>
                <a:cs typeface="Courier New" panose="02070309020205020404" pitchFamily="49" charset="0"/>
              </a:rPr>
              <a:t>(Newman et al. 2016; </a:t>
            </a:r>
            <a:r>
              <a:rPr lang="en-US" sz="1200" dirty="0" err="1">
                <a:latin typeface="Courier New" panose="02070309020205020404" pitchFamily="49" charset="0"/>
                <a:cs typeface="Courier New" panose="02070309020205020404" pitchFamily="49" charset="0"/>
              </a:rPr>
              <a:t>Piczak</a:t>
            </a:r>
            <a:r>
              <a:rPr lang="en-US" sz="1200" dirty="0">
                <a:latin typeface="Courier New" panose="02070309020205020404" pitchFamily="49" charset="0"/>
                <a:cs typeface="Courier New" panose="02070309020205020404" pitchFamily="49" charset="0"/>
              </a:rPr>
              <a:t> et al. 2022)</a:t>
            </a:r>
          </a:p>
          <a:p>
            <a:r>
              <a:rPr lang="en-US" sz="1800" dirty="0">
                <a:solidFill>
                  <a:schemeClr val="accent1"/>
                </a:solidFill>
                <a:latin typeface="Simplified Arabic Fixed" panose="02070309020205020404" pitchFamily="49" charset="-78"/>
                <a:cs typeface="Simplified Arabic Fixed" panose="02070309020205020404" pitchFamily="49" charset="-78"/>
              </a:rPr>
              <a:t>Manual assessments of documents</a:t>
            </a:r>
            <a:r>
              <a:rPr lang="en-US" sz="1800" dirty="0">
                <a:latin typeface="Simplified Arabic Fixed" panose="02070309020205020404" pitchFamily="49" charset="-78"/>
                <a:cs typeface="Simplified Arabic Fixed" panose="02070309020205020404" pitchFamily="49" charset="-78"/>
              </a:rPr>
              <a:t>: Disconnect between supply &amp; demand; reliance on governmental resources </a:t>
            </a:r>
            <a:r>
              <a:rPr lang="en-US" sz="1200" dirty="0">
                <a:latin typeface="Courier New" panose="02070309020205020404" pitchFamily="49" charset="0"/>
                <a:cs typeface="Courier New" panose="02070309020205020404" pitchFamily="49" charset="0"/>
              </a:rPr>
              <a:t>(Koontz 2022, </a:t>
            </a:r>
            <a:r>
              <a:rPr lang="en-US" sz="1200" dirty="0" err="1">
                <a:latin typeface="Courier New" panose="02070309020205020404" pitchFamily="49" charset="0"/>
                <a:cs typeface="Courier New" panose="02070309020205020404" pitchFamily="49" charset="0"/>
              </a:rPr>
              <a:t>Desmaris</a:t>
            </a:r>
            <a:r>
              <a:rPr lang="en-US" sz="1200" dirty="0">
                <a:latin typeface="Courier New" panose="02070309020205020404" pitchFamily="49" charset="0"/>
                <a:cs typeface="Courier New" panose="02070309020205020404" pitchFamily="49" charset="0"/>
              </a:rPr>
              <a:t> and Herd 2014)</a:t>
            </a:r>
          </a:p>
        </p:txBody>
      </p:sp>
      <p:sp>
        <p:nvSpPr>
          <p:cNvPr id="10" name="TextBox 9">
            <a:extLst>
              <a:ext uri="{FF2B5EF4-FFF2-40B4-BE49-F238E27FC236}">
                <a16:creationId xmlns:a16="http://schemas.microsoft.com/office/drawing/2014/main" id="{DE47B29C-F818-A2BC-014E-9F4426F1E95C}"/>
              </a:ext>
            </a:extLst>
          </p:cNvPr>
          <p:cNvSpPr txBox="1"/>
          <p:nvPr/>
        </p:nvSpPr>
        <p:spPr>
          <a:xfrm>
            <a:off x="838200" y="2007136"/>
            <a:ext cx="4995041" cy="1200329"/>
          </a:xfrm>
          <a:prstGeom prst="rect">
            <a:avLst/>
          </a:prstGeom>
          <a:noFill/>
          <a:ln w="19050">
            <a:solidFill>
              <a:schemeClr val="accent3"/>
            </a:solidFill>
          </a:ln>
        </p:spPr>
        <p:txBody>
          <a:bodyPr wrap="square" lIns="182880" tIns="182880" rIns="182880" bIns="182880">
            <a:spAutoFit/>
          </a:bodyPr>
          <a:lstStyle/>
          <a:p>
            <a:pPr marL="0" indent="0" algn="ctr">
              <a:buNone/>
            </a:pPr>
            <a:r>
              <a:rPr lang="en-US" sz="1800" dirty="0">
                <a:latin typeface="Simplified Arabic Fixed" panose="02070309020205020404" pitchFamily="49" charset="-78"/>
                <a:cs typeface="Simplified Arabic Fixed" panose="02070309020205020404" pitchFamily="49" charset="-78"/>
              </a:rPr>
              <a:t>Goal: Align scientific supply &amp; demand between researchers and policymakers </a:t>
            </a:r>
            <a:r>
              <a:rPr lang="en-US" sz="1200" dirty="0">
                <a:latin typeface="Courier New" panose="02070309020205020404" pitchFamily="49" charset="0"/>
                <a:cs typeface="Courier New" panose="02070309020205020404" pitchFamily="49" charset="0"/>
              </a:rPr>
              <a:t>(</a:t>
            </a:r>
            <a:r>
              <a:rPr lang="en-US" sz="1200" dirty="0" err="1">
                <a:latin typeface="Courier New" panose="02070309020205020404" pitchFamily="49" charset="0"/>
                <a:cs typeface="Courier New" panose="02070309020205020404" pitchFamily="49" charset="0"/>
              </a:rPr>
              <a:t>Sarewitz</a:t>
            </a:r>
            <a:r>
              <a:rPr lang="en-US" sz="1200" dirty="0">
                <a:latin typeface="Courier New" panose="02070309020205020404" pitchFamily="49" charset="0"/>
                <a:cs typeface="Courier New" panose="02070309020205020404" pitchFamily="49" charset="0"/>
              </a:rPr>
              <a:t> &amp; Pielke 2007)</a:t>
            </a:r>
          </a:p>
        </p:txBody>
      </p:sp>
      <p:pic>
        <p:nvPicPr>
          <p:cNvPr id="11" name="Picture 10" descr="A picture containing text, businesscard&#10;&#10;Description automatically generated">
            <a:extLst>
              <a:ext uri="{FF2B5EF4-FFF2-40B4-BE49-F238E27FC236}">
                <a16:creationId xmlns:a16="http://schemas.microsoft.com/office/drawing/2014/main" id="{14627AB9-8259-9665-E4C1-FCC331A032C3}"/>
              </a:ext>
            </a:extLst>
          </p:cNvPr>
          <p:cNvPicPr>
            <a:picLocks noChangeAspect="1"/>
          </p:cNvPicPr>
          <p:nvPr/>
        </p:nvPicPr>
        <p:blipFill>
          <a:blip r:embed="rId3"/>
          <a:stretch>
            <a:fillRect/>
          </a:stretch>
        </p:blipFill>
        <p:spPr>
          <a:xfrm>
            <a:off x="6564410" y="4523672"/>
            <a:ext cx="1136392" cy="1271050"/>
          </a:xfrm>
          <a:prstGeom prst="rect">
            <a:avLst/>
          </a:prstGeom>
        </p:spPr>
      </p:pic>
      <p:sp>
        <p:nvSpPr>
          <p:cNvPr id="12" name="TextBox 11">
            <a:extLst>
              <a:ext uri="{FF2B5EF4-FFF2-40B4-BE49-F238E27FC236}">
                <a16:creationId xmlns:a16="http://schemas.microsoft.com/office/drawing/2014/main" id="{FF011EB8-DCA3-EF4D-60DD-D06E6AB29B6D}"/>
              </a:ext>
            </a:extLst>
          </p:cNvPr>
          <p:cNvSpPr txBox="1"/>
          <p:nvPr/>
        </p:nvSpPr>
        <p:spPr>
          <a:xfrm>
            <a:off x="7600249" y="4594393"/>
            <a:ext cx="3569322" cy="1200329"/>
          </a:xfrm>
          <a:prstGeom prst="rect">
            <a:avLst/>
          </a:prstGeom>
          <a:noFill/>
          <a:ln w="19050">
            <a:noFill/>
          </a:ln>
        </p:spPr>
        <p:txBody>
          <a:bodyPr wrap="square" lIns="182880" tIns="182880" rIns="182880" bIns="182880">
            <a:spAutoFit/>
          </a:bodyPr>
          <a:lstStyle/>
          <a:p>
            <a:pPr marL="0" indent="0" algn="ctr">
              <a:buNone/>
            </a:pPr>
            <a:r>
              <a:rPr lang="en-US" dirty="0">
                <a:latin typeface="Simplified Arabic Fixed" panose="02070309020205020404" pitchFamily="49" charset="-78"/>
                <a:cs typeface="Simplified Arabic Fixed" panose="02070309020205020404" pitchFamily="49" charset="-78"/>
              </a:rPr>
              <a:t>toolkit for indexing &amp; summarizing policy document references</a:t>
            </a:r>
            <a:endParaRPr lang="en-US" sz="1200" dirty="0">
              <a:latin typeface="Courier New" panose="02070309020205020404" pitchFamily="49" charset="0"/>
              <a:cs typeface="Courier New" panose="02070309020205020404" pitchFamily="49" charset="0"/>
            </a:endParaRPr>
          </a:p>
        </p:txBody>
      </p:sp>
      <p:sp>
        <p:nvSpPr>
          <p:cNvPr id="13" name="Rectangle 12">
            <a:extLst>
              <a:ext uri="{FF2B5EF4-FFF2-40B4-BE49-F238E27FC236}">
                <a16:creationId xmlns:a16="http://schemas.microsoft.com/office/drawing/2014/main" id="{181EDFEF-9B40-BF94-7AFF-B4C5DE14D51C}"/>
              </a:ext>
            </a:extLst>
          </p:cNvPr>
          <p:cNvSpPr/>
          <p:nvPr/>
        </p:nvSpPr>
        <p:spPr>
          <a:xfrm>
            <a:off x="6358759" y="4377135"/>
            <a:ext cx="4868687" cy="1580356"/>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lide Number Placeholder 4">
            <a:extLst>
              <a:ext uri="{FF2B5EF4-FFF2-40B4-BE49-F238E27FC236}">
                <a16:creationId xmlns:a16="http://schemas.microsoft.com/office/drawing/2014/main" id="{DAAE7E86-B30E-31AE-08F5-4663C9F1346F}"/>
              </a:ext>
            </a:extLst>
          </p:cNvPr>
          <p:cNvSpPr>
            <a:spLocks noGrp="1"/>
          </p:cNvSpPr>
          <p:nvPr>
            <p:ph type="sldNum" sz="quarter" idx="12"/>
          </p:nvPr>
        </p:nvSpPr>
        <p:spPr>
          <a:xfrm>
            <a:off x="9037574" y="6310313"/>
            <a:ext cx="2743200" cy="365125"/>
          </a:xfrm>
        </p:spPr>
        <p:txBody>
          <a:bodyPr/>
          <a:lstStyle/>
          <a:p>
            <a:r>
              <a:rPr lang="en-US" dirty="0">
                <a:solidFill>
                  <a:schemeClr val="accent1"/>
                </a:solidFill>
                <a:latin typeface="Courier New" panose="02070309020205020404" pitchFamily="49" charset="0"/>
                <a:cs typeface="Courier New" panose="02070309020205020404" pitchFamily="49" charset="0"/>
              </a:rPr>
              <a:t>1</a:t>
            </a:r>
          </a:p>
        </p:txBody>
      </p:sp>
    </p:spTree>
    <p:extLst>
      <p:ext uri="{BB962C8B-B14F-4D97-AF65-F5344CB8AC3E}">
        <p14:creationId xmlns:p14="http://schemas.microsoft.com/office/powerpoint/2010/main" val="3047412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6598DF-5FD4-9176-0F3A-68EBABA372B6}"/>
              </a:ext>
            </a:extLst>
          </p:cNvPr>
          <p:cNvPicPr>
            <a:picLocks noChangeAspect="1"/>
          </p:cNvPicPr>
          <p:nvPr/>
        </p:nvPicPr>
        <p:blipFill>
          <a:blip r:embed="rId3"/>
          <a:stretch>
            <a:fillRect/>
          </a:stretch>
        </p:blipFill>
        <p:spPr>
          <a:xfrm>
            <a:off x="273050" y="1356811"/>
            <a:ext cx="11645900" cy="3814819"/>
          </a:xfrm>
          <a:prstGeom prst="rect">
            <a:avLst/>
          </a:prstGeom>
        </p:spPr>
      </p:pic>
      <p:pic>
        <p:nvPicPr>
          <p:cNvPr id="9" name="Picture 8" descr="A picture containing text, businesscard&#10;&#10;Description automatically generated">
            <a:extLst>
              <a:ext uri="{FF2B5EF4-FFF2-40B4-BE49-F238E27FC236}">
                <a16:creationId xmlns:a16="http://schemas.microsoft.com/office/drawing/2014/main" id="{1545525A-E700-1E92-B272-E6275A8ABEC1}"/>
              </a:ext>
            </a:extLst>
          </p:cNvPr>
          <p:cNvPicPr>
            <a:picLocks noChangeAspect="1"/>
          </p:cNvPicPr>
          <p:nvPr/>
        </p:nvPicPr>
        <p:blipFill>
          <a:blip r:embed="rId4"/>
          <a:stretch>
            <a:fillRect/>
          </a:stretch>
        </p:blipFill>
        <p:spPr>
          <a:xfrm>
            <a:off x="2862664" y="404095"/>
            <a:ext cx="2114021" cy="2364526"/>
          </a:xfrm>
          <a:prstGeom prst="rect">
            <a:avLst/>
          </a:prstGeom>
        </p:spPr>
      </p:pic>
      <p:sp>
        <p:nvSpPr>
          <p:cNvPr id="4" name="Slide Number Placeholder 4">
            <a:extLst>
              <a:ext uri="{FF2B5EF4-FFF2-40B4-BE49-F238E27FC236}">
                <a16:creationId xmlns:a16="http://schemas.microsoft.com/office/drawing/2014/main" id="{1CC7ABE9-6756-C5D2-B5D0-6E08D5D29C03}"/>
              </a:ext>
            </a:extLst>
          </p:cNvPr>
          <p:cNvSpPr txBox="1">
            <a:spLocks/>
          </p:cNvSpPr>
          <p:nvPr/>
        </p:nvSpPr>
        <p:spPr>
          <a:xfrm>
            <a:off x="9037574" y="6310313"/>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accent1"/>
                </a:solidFill>
                <a:latin typeface="Courier New" panose="02070309020205020404" pitchFamily="49" charset="0"/>
                <a:cs typeface="Courier New" panose="02070309020205020404" pitchFamily="49" charset="0"/>
              </a:rPr>
              <a:t>2</a:t>
            </a:r>
            <a:endParaRPr lang="en-US" dirty="0">
              <a:solidFill>
                <a:schemeClr val="accent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0903077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81EEA-5A13-2F65-7461-1A9148A1EABD}"/>
              </a:ext>
            </a:extLst>
          </p:cNvPr>
          <p:cNvSpPr>
            <a:spLocks noGrp="1"/>
          </p:cNvSpPr>
          <p:nvPr>
            <p:ph type="title"/>
          </p:nvPr>
        </p:nvSpPr>
        <p:spPr/>
        <p:txBody>
          <a:bodyPr>
            <a:normAutofit/>
          </a:bodyPr>
          <a:lstStyle/>
          <a:p>
            <a:pPr algn="ctr"/>
            <a:r>
              <a:rPr lang="en-US" sz="2600" dirty="0">
                <a:latin typeface="Simplified Arabic Fixed" panose="02070309020205020404" pitchFamily="49" charset="-78"/>
                <a:cs typeface="Simplified Arabic Fixed" panose="02070309020205020404" pitchFamily="49" charset="-78"/>
              </a:rPr>
              <a:t>Example case: </a:t>
            </a:r>
            <a:br>
              <a:rPr lang="en-US" sz="2600" dirty="0">
                <a:latin typeface="Simplified Arabic Fixed" panose="02070309020205020404" pitchFamily="49" charset="-78"/>
                <a:cs typeface="Simplified Arabic Fixed" panose="02070309020205020404" pitchFamily="49" charset="-78"/>
              </a:rPr>
            </a:br>
            <a:r>
              <a:rPr lang="en-US" sz="2600" dirty="0">
                <a:latin typeface="Simplified Arabic Fixed" panose="02070309020205020404" pitchFamily="49" charset="-78"/>
                <a:cs typeface="Simplified Arabic Fixed" panose="02070309020205020404" pitchFamily="49" charset="-78"/>
              </a:rPr>
              <a:t>Groundwater Sustainability Plans </a:t>
            </a:r>
            <a:r>
              <a:rPr lang="en-US" sz="2600" dirty="0">
                <a:latin typeface="Courier New" panose="02070309020205020404" pitchFamily="49" charset="0"/>
                <a:cs typeface="Courier New" panose="02070309020205020404" pitchFamily="49" charset="0"/>
              </a:rPr>
              <a:t>(</a:t>
            </a:r>
            <a:r>
              <a:rPr lang="en-US" sz="2600" dirty="0">
                <a:latin typeface="Simplified Arabic Fixed" panose="02070309020205020404" pitchFamily="49" charset="-78"/>
                <a:cs typeface="Simplified Arabic Fixed" panose="02070309020205020404" pitchFamily="49" charset="-78"/>
              </a:rPr>
              <a:t>GSPs</a:t>
            </a:r>
            <a:r>
              <a:rPr lang="en-US" sz="2600" dirty="0">
                <a:latin typeface="Courier New" panose="02070309020205020404" pitchFamily="49" charset="0"/>
                <a:cs typeface="Courier New" panose="02070309020205020404" pitchFamily="49" charset="0"/>
              </a:rPr>
              <a:t>)</a:t>
            </a:r>
          </a:p>
        </p:txBody>
      </p:sp>
      <p:cxnSp>
        <p:nvCxnSpPr>
          <p:cNvPr id="4" name="Straight Connector 3">
            <a:extLst>
              <a:ext uri="{FF2B5EF4-FFF2-40B4-BE49-F238E27FC236}">
                <a16:creationId xmlns:a16="http://schemas.microsoft.com/office/drawing/2014/main" id="{A25C0A81-EA73-BF97-9D84-183221A6C4E4}"/>
              </a:ext>
            </a:extLst>
          </p:cNvPr>
          <p:cNvCxnSpPr>
            <a:cxnSpLocks/>
          </p:cNvCxnSpPr>
          <p:nvPr/>
        </p:nvCxnSpPr>
        <p:spPr>
          <a:xfrm>
            <a:off x="1588334" y="1690688"/>
            <a:ext cx="8835081"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3C7ED45E-E75D-A722-D2AA-B6260608DC0E}"/>
              </a:ext>
            </a:extLst>
          </p:cNvPr>
          <p:cNvSpPr txBox="1"/>
          <p:nvPr/>
        </p:nvSpPr>
        <p:spPr>
          <a:xfrm>
            <a:off x="2374846" y="5109539"/>
            <a:ext cx="7675819" cy="1046440"/>
          </a:xfrm>
          <a:prstGeom prst="rect">
            <a:avLst/>
          </a:prstGeom>
          <a:noFill/>
          <a:ln w="19050">
            <a:solidFill>
              <a:schemeClr val="accent1"/>
            </a:solidFill>
          </a:ln>
        </p:spPr>
        <p:txBody>
          <a:bodyPr wrap="none" lIns="182880" tIns="182880" rIns="182880" bIns="182880" rtlCol="0">
            <a:spAutoFit/>
          </a:bodyPr>
          <a:lstStyle/>
          <a:p>
            <a:pPr algn="ctr"/>
            <a:r>
              <a:rPr lang="en-US" sz="2200" dirty="0">
                <a:latin typeface="Simplified Arabic Fixed" panose="02070309020205020404" pitchFamily="49" charset="-78"/>
                <a:cs typeface="Simplified Arabic Fixed" panose="02070309020205020404" pitchFamily="49" charset="-78"/>
              </a:rPr>
              <a:t>How is science used to inform the multiple </a:t>
            </a:r>
          </a:p>
          <a:p>
            <a:pPr algn="ctr"/>
            <a:r>
              <a:rPr lang="en-US" sz="2200" dirty="0">
                <a:latin typeface="Simplified Arabic Fixed" panose="02070309020205020404" pitchFamily="49" charset="-78"/>
                <a:cs typeface="Simplified Arabic Fixed" panose="02070309020205020404" pitchFamily="49" charset="-78"/>
              </a:rPr>
              <a:t>dimensions of groundwater sustainability?</a:t>
            </a:r>
          </a:p>
        </p:txBody>
      </p:sp>
      <p:pic>
        <p:nvPicPr>
          <p:cNvPr id="1026" name="Picture 2">
            <a:extLst>
              <a:ext uri="{FF2B5EF4-FFF2-40B4-BE49-F238E27FC236}">
                <a16:creationId xmlns:a16="http://schemas.microsoft.com/office/drawing/2014/main" id="{A78668AE-006E-BDB9-5C99-D69C628D9E6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r="1219" b="66113"/>
          <a:stretch/>
        </p:blipFill>
        <p:spPr bwMode="auto">
          <a:xfrm>
            <a:off x="2447544" y="1889755"/>
            <a:ext cx="6698965" cy="96895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3CE21D39-BB7B-836F-FD65-88FAD517D55E}"/>
              </a:ext>
            </a:extLst>
          </p:cNvPr>
          <p:cNvSpPr txBox="1"/>
          <p:nvPr/>
        </p:nvSpPr>
        <p:spPr>
          <a:xfrm>
            <a:off x="2447545" y="3166077"/>
            <a:ext cx="3648455" cy="275460"/>
          </a:xfrm>
          <a:prstGeom prst="rect">
            <a:avLst/>
          </a:prstGeom>
          <a:noFill/>
          <a:ln>
            <a:noFill/>
          </a:ln>
        </p:spPr>
        <p:txBody>
          <a:bodyPr wrap="square" rtlCol="0">
            <a:spAutoFit/>
          </a:bodyPr>
          <a:lstStyle/>
          <a:p>
            <a:pPr algn="ctr">
              <a:lnSpc>
                <a:spcPct val="80000"/>
              </a:lnSpc>
            </a:pPr>
            <a:r>
              <a:rPr lang="en-US" sz="1400" dirty="0">
                <a:latin typeface="Courier New" panose="02070309020205020404" pitchFamily="49" charset="0"/>
                <a:cs typeface="Courier New" panose="02070309020205020404" pitchFamily="49" charset="0"/>
              </a:rPr>
              <a:t>Climate change projections</a:t>
            </a:r>
          </a:p>
        </p:txBody>
      </p:sp>
      <p:sp>
        <p:nvSpPr>
          <p:cNvPr id="22" name="TextBox 21">
            <a:extLst>
              <a:ext uri="{FF2B5EF4-FFF2-40B4-BE49-F238E27FC236}">
                <a16:creationId xmlns:a16="http://schemas.microsoft.com/office/drawing/2014/main" id="{B0A10096-E61F-1E67-4BFB-1C0031156C25}"/>
              </a:ext>
            </a:extLst>
          </p:cNvPr>
          <p:cNvSpPr txBox="1"/>
          <p:nvPr/>
        </p:nvSpPr>
        <p:spPr>
          <a:xfrm>
            <a:off x="2121606" y="3748908"/>
            <a:ext cx="2332690" cy="447815"/>
          </a:xfrm>
          <a:prstGeom prst="rect">
            <a:avLst/>
          </a:prstGeom>
          <a:noFill/>
          <a:ln>
            <a:noFill/>
          </a:ln>
        </p:spPr>
        <p:txBody>
          <a:bodyPr wrap="none" rtlCol="0">
            <a:spAutoFit/>
          </a:bodyPr>
          <a:lstStyle/>
          <a:p>
            <a:pPr algn="ctr">
              <a:lnSpc>
                <a:spcPct val="80000"/>
              </a:lnSpc>
            </a:pPr>
            <a:r>
              <a:rPr lang="en-US" sz="1400" dirty="0">
                <a:latin typeface="Courier New" panose="02070309020205020404" pitchFamily="49" charset="0"/>
                <a:cs typeface="Courier New" panose="02070309020205020404" pitchFamily="49" charset="0"/>
              </a:rPr>
              <a:t>Groundwater-reliant </a:t>
            </a:r>
          </a:p>
          <a:p>
            <a:pPr algn="ctr">
              <a:lnSpc>
                <a:spcPct val="80000"/>
              </a:lnSpc>
            </a:pPr>
            <a:r>
              <a:rPr lang="en-US" sz="1400" dirty="0">
                <a:latin typeface="Courier New" panose="02070309020205020404" pitchFamily="49" charset="0"/>
                <a:cs typeface="Courier New" panose="02070309020205020404" pitchFamily="49" charset="0"/>
              </a:rPr>
              <a:t>industry</a:t>
            </a:r>
          </a:p>
        </p:txBody>
      </p:sp>
      <p:sp>
        <p:nvSpPr>
          <p:cNvPr id="23" name="TextBox 22">
            <a:extLst>
              <a:ext uri="{FF2B5EF4-FFF2-40B4-BE49-F238E27FC236}">
                <a16:creationId xmlns:a16="http://schemas.microsoft.com/office/drawing/2014/main" id="{8BCACF1C-873F-07A8-5219-9CC2F3A16D55}"/>
              </a:ext>
            </a:extLst>
          </p:cNvPr>
          <p:cNvSpPr txBox="1"/>
          <p:nvPr/>
        </p:nvSpPr>
        <p:spPr>
          <a:xfrm>
            <a:off x="5251858" y="3748909"/>
            <a:ext cx="1688283" cy="447815"/>
          </a:xfrm>
          <a:prstGeom prst="rect">
            <a:avLst/>
          </a:prstGeom>
          <a:noFill/>
          <a:ln>
            <a:noFill/>
          </a:ln>
        </p:spPr>
        <p:txBody>
          <a:bodyPr wrap="none" rtlCol="0">
            <a:spAutoFit/>
          </a:bodyPr>
          <a:lstStyle/>
          <a:p>
            <a:pPr algn="ctr">
              <a:lnSpc>
                <a:spcPct val="80000"/>
              </a:lnSpc>
            </a:pPr>
            <a:r>
              <a:rPr lang="en-US" sz="1400" dirty="0">
                <a:latin typeface="Courier New" panose="02070309020205020404" pitchFamily="49" charset="0"/>
                <a:cs typeface="Courier New" panose="02070309020205020404" pitchFamily="49" charset="0"/>
              </a:rPr>
              <a:t>Drinking-water</a:t>
            </a:r>
          </a:p>
          <a:p>
            <a:pPr algn="ctr">
              <a:lnSpc>
                <a:spcPct val="80000"/>
              </a:lnSpc>
            </a:pPr>
            <a:r>
              <a:rPr lang="en-US" sz="1400" dirty="0">
                <a:latin typeface="Courier New" panose="02070309020205020404" pitchFamily="49" charset="0"/>
                <a:cs typeface="Courier New" panose="02070309020205020404" pitchFamily="49" charset="0"/>
              </a:rPr>
              <a:t>users</a:t>
            </a:r>
          </a:p>
        </p:txBody>
      </p:sp>
      <p:sp>
        <p:nvSpPr>
          <p:cNvPr id="25" name="TextBox 24">
            <a:extLst>
              <a:ext uri="{FF2B5EF4-FFF2-40B4-BE49-F238E27FC236}">
                <a16:creationId xmlns:a16="http://schemas.microsoft.com/office/drawing/2014/main" id="{46DD433B-A497-FB70-312D-0505D2F93A8A}"/>
              </a:ext>
            </a:extLst>
          </p:cNvPr>
          <p:cNvSpPr txBox="1"/>
          <p:nvPr/>
        </p:nvSpPr>
        <p:spPr>
          <a:xfrm>
            <a:off x="4646089" y="4515682"/>
            <a:ext cx="3133334" cy="275460"/>
          </a:xfrm>
          <a:prstGeom prst="rect">
            <a:avLst/>
          </a:prstGeom>
          <a:noFill/>
          <a:ln>
            <a:noFill/>
          </a:ln>
        </p:spPr>
        <p:txBody>
          <a:bodyPr wrap="square" rtlCol="0">
            <a:spAutoFit/>
          </a:bodyPr>
          <a:lstStyle/>
          <a:p>
            <a:pPr algn="ctr">
              <a:lnSpc>
                <a:spcPct val="80000"/>
              </a:lnSpc>
            </a:pPr>
            <a:r>
              <a:rPr lang="en-US" sz="1400" dirty="0">
                <a:latin typeface="Courier New" panose="02070309020205020404" pitchFamily="49" charset="0"/>
                <a:cs typeface="Courier New" panose="02070309020205020404" pitchFamily="49" charset="0"/>
              </a:rPr>
              <a:t>Environmental justice</a:t>
            </a:r>
          </a:p>
        </p:txBody>
      </p:sp>
      <p:sp>
        <p:nvSpPr>
          <p:cNvPr id="27" name="TextBox 26">
            <a:extLst>
              <a:ext uri="{FF2B5EF4-FFF2-40B4-BE49-F238E27FC236}">
                <a16:creationId xmlns:a16="http://schemas.microsoft.com/office/drawing/2014/main" id="{1E64F2E0-C886-A542-45E5-79CF9300FD86}"/>
              </a:ext>
            </a:extLst>
          </p:cNvPr>
          <p:cNvSpPr txBox="1"/>
          <p:nvPr/>
        </p:nvSpPr>
        <p:spPr>
          <a:xfrm>
            <a:off x="7737703" y="3748909"/>
            <a:ext cx="1903085" cy="447815"/>
          </a:xfrm>
          <a:prstGeom prst="rect">
            <a:avLst/>
          </a:prstGeom>
          <a:noFill/>
          <a:ln>
            <a:noFill/>
          </a:ln>
        </p:spPr>
        <p:txBody>
          <a:bodyPr wrap="none" rtlCol="0">
            <a:spAutoFit/>
          </a:bodyPr>
          <a:lstStyle/>
          <a:p>
            <a:pPr algn="ctr">
              <a:lnSpc>
                <a:spcPct val="80000"/>
              </a:lnSpc>
            </a:pPr>
            <a:r>
              <a:rPr lang="en-US" sz="1400" dirty="0">
                <a:latin typeface="Courier New" panose="02070309020205020404" pitchFamily="49" charset="0"/>
                <a:cs typeface="Courier New" panose="02070309020205020404" pitchFamily="49" charset="0"/>
              </a:rPr>
              <a:t>Infrastructure &amp;</a:t>
            </a:r>
          </a:p>
          <a:p>
            <a:pPr algn="ctr">
              <a:lnSpc>
                <a:spcPct val="80000"/>
              </a:lnSpc>
            </a:pPr>
            <a:r>
              <a:rPr lang="en-US" sz="1400" dirty="0">
                <a:latin typeface="Courier New" panose="02070309020205020404" pitchFamily="49" charset="0"/>
                <a:cs typeface="Courier New" panose="02070309020205020404" pitchFamily="49" charset="0"/>
              </a:rPr>
              <a:t>innovation</a:t>
            </a:r>
          </a:p>
        </p:txBody>
      </p:sp>
      <p:sp>
        <p:nvSpPr>
          <p:cNvPr id="5" name="TextBox 4">
            <a:extLst>
              <a:ext uri="{FF2B5EF4-FFF2-40B4-BE49-F238E27FC236}">
                <a16:creationId xmlns:a16="http://schemas.microsoft.com/office/drawing/2014/main" id="{7D8D7FDB-FD6E-0A55-88AD-BE0C7EF5306E}"/>
              </a:ext>
            </a:extLst>
          </p:cNvPr>
          <p:cNvSpPr txBox="1"/>
          <p:nvPr/>
        </p:nvSpPr>
        <p:spPr>
          <a:xfrm>
            <a:off x="132821" y="6492875"/>
            <a:ext cx="2596192" cy="275461"/>
          </a:xfrm>
          <a:prstGeom prst="rect">
            <a:avLst/>
          </a:prstGeom>
          <a:noFill/>
        </p:spPr>
        <p:txBody>
          <a:bodyPr wrap="square">
            <a:spAutoFit/>
          </a:bodyPr>
          <a:lstStyle/>
          <a:p>
            <a:r>
              <a:rPr lang="en-US" sz="1200" dirty="0">
                <a:latin typeface="Courier New" panose="02070309020205020404" pitchFamily="49" charset="0"/>
                <a:cs typeface="Courier New" panose="02070309020205020404" pitchFamily="49" charset="0"/>
              </a:rPr>
              <a:t>(Bostic et al. 2020)</a:t>
            </a:r>
          </a:p>
        </p:txBody>
      </p:sp>
      <p:sp>
        <p:nvSpPr>
          <p:cNvPr id="3" name="TextBox 2">
            <a:extLst>
              <a:ext uri="{FF2B5EF4-FFF2-40B4-BE49-F238E27FC236}">
                <a16:creationId xmlns:a16="http://schemas.microsoft.com/office/drawing/2014/main" id="{BDEF22EC-7A8C-FE2E-1FF8-ACF621276DCE}"/>
              </a:ext>
            </a:extLst>
          </p:cNvPr>
          <p:cNvSpPr txBox="1"/>
          <p:nvPr/>
        </p:nvSpPr>
        <p:spPr>
          <a:xfrm>
            <a:off x="6510105" y="3166077"/>
            <a:ext cx="2225289" cy="275460"/>
          </a:xfrm>
          <a:prstGeom prst="rect">
            <a:avLst/>
          </a:prstGeom>
          <a:noFill/>
          <a:ln>
            <a:noFill/>
          </a:ln>
        </p:spPr>
        <p:txBody>
          <a:bodyPr wrap="none" rtlCol="0">
            <a:spAutoFit/>
          </a:bodyPr>
          <a:lstStyle/>
          <a:p>
            <a:pPr algn="ctr">
              <a:lnSpc>
                <a:spcPct val="80000"/>
              </a:lnSpc>
            </a:pPr>
            <a:r>
              <a:rPr lang="en-US" sz="1400" dirty="0">
                <a:latin typeface="Courier New" panose="02070309020205020404" pitchFamily="49" charset="0"/>
                <a:cs typeface="Courier New" panose="02070309020205020404" pitchFamily="49" charset="0"/>
              </a:rPr>
              <a:t>Hydrology &amp; geology</a:t>
            </a:r>
          </a:p>
        </p:txBody>
      </p:sp>
      <p:sp>
        <p:nvSpPr>
          <p:cNvPr id="6" name="TextBox 5">
            <a:extLst>
              <a:ext uri="{FF2B5EF4-FFF2-40B4-BE49-F238E27FC236}">
                <a16:creationId xmlns:a16="http://schemas.microsoft.com/office/drawing/2014/main" id="{33724230-43A7-56B1-9A50-515E812309AF}"/>
              </a:ext>
            </a:extLst>
          </p:cNvPr>
          <p:cNvSpPr txBox="1"/>
          <p:nvPr/>
        </p:nvSpPr>
        <p:spPr>
          <a:xfrm>
            <a:off x="2500203" y="4526688"/>
            <a:ext cx="1795684" cy="275460"/>
          </a:xfrm>
          <a:prstGeom prst="rect">
            <a:avLst/>
          </a:prstGeom>
          <a:noFill/>
          <a:ln>
            <a:noFill/>
          </a:ln>
        </p:spPr>
        <p:txBody>
          <a:bodyPr wrap="none" rtlCol="0">
            <a:spAutoFit/>
          </a:bodyPr>
          <a:lstStyle/>
          <a:p>
            <a:pPr algn="ctr">
              <a:lnSpc>
                <a:spcPct val="80000"/>
              </a:lnSpc>
            </a:pPr>
            <a:r>
              <a:rPr lang="en-US" sz="1400" dirty="0">
                <a:latin typeface="Courier New" panose="02070309020205020404" pitchFamily="49" charset="0"/>
                <a:cs typeface="Courier New" panose="02070309020205020404" pitchFamily="49" charset="0"/>
              </a:rPr>
              <a:t>Decision-making</a:t>
            </a:r>
          </a:p>
        </p:txBody>
      </p:sp>
      <p:cxnSp>
        <p:nvCxnSpPr>
          <p:cNvPr id="7" name="Straight Connector 6">
            <a:extLst>
              <a:ext uri="{FF2B5EF4-FFF2-40B4-BE49-F238E27FC236}">
                <a16:creationId xmlns:a16="http://schemas.microsoft.com/office/drawing/2014/main" id="{81725F22-EF04-1C5F-AB57-C237BE5AB27A}"/>
              </a:ext>
            </a:extLst>
          </p:cNvPr>
          <p:cNvCxnSpPr>
            <a:cxnSpLocks/>
          </p:cNvCxnSpPr>
          <p:nvPr/>
        </p:nvCxnSpPr>
        <p:spPr>
          <a:xfrm>
            <a:off x="1678458" y="3573505"/>
            <a:ext cx="8835081" cy="0"/>
          </a:xfrm>
          <a:prstGeom prst="line">
            <a:avLst/>
          </a:prstGeom>
          <a:ln>
            <a:solidFill>
              <a:schemeClr val="accent4"/>
            </a:solidFill>
          </a:ln>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A0320207-FE98-BA6E-EABF-771290AD812C}"/>
              </a:ext>
            </a:extLst>
          </p:cNvPr>
          <p:cNvSpPr txBox="1"/>
          <p:nvPr/>
        </p:nvSpPr>
        <p:spPr>
          <a:xfrm>
            <a:off x="7779423" y="4515682"/>
            <a:ext cx="1960460" cy="275455"/>
          </a:xfrm>
          <a:prstGeom prst="rect">
            <a:avLst/>
          </a:prstGeom>
          <a:noFill/>
          <a:ln>
            <a:noFill/>
          </a:ln>
        </p:spPr>
        <p:txBody>
          <a:bodyPr wrap="square" rtlCol="0">
            <a:spAutoFit/>
          </a:bodyPr>
          <a:lstStyle/>
          <a:p>
            <a:pPr algn="ctr">
              <a:lnSpc>
                <a:spcPct val="80000"/>
              </a:lnSpc>
            </a:pPr>
            <a:r>
              <a:rPr lang="en-US" sz="1400" dirty="0">
                <a:latin typeface="Courier New" panose="02070309020205020404" pitchFamily="49" charset="0"/>
                <a:cs typeface="Courier New" panose="02070309020205020404" pitchFamily="49" charset="0"/>
              </a:rPr>
              <a:t>Water law</a:t>
            </a:r>
          </a:p>
        </p:txBody>
      </p:sp>
      <p:cxnSp>
        <p:nvCxnSpPr>
          <p:cNvPr id="10" name="Straight Connector 9">
            <a:extLst>
              <a:ext uri="{FF2B5EF4-FFF2-40B4-BE49-F238E27FC236}">
                <a16:creationId xmlns:a16="http://schemas.microsoft.com/office/drawing/2014/main" id="{0A50C3AB-0F29-A243-08B4-AC8A44EE4475}"/>
              </a:ext>
            </a:extLst>
          </p:cNvPr>
          <p:cNvCxnSpPr>
            <a:cxnSpLocks/>
          </p:cNvCxnSpPr>
          <p:nvPr/>
        </p:nvCxnSpPr>
        <p:spPr>
          <a:xfrm>
            <a:off x="1678459" y="4335505"/>
            <a:ext cx="8835081" cy="0"/>
          </a:xfrm>
          <a:prstGeom prst="line">
            <a:avLst/>
          </a:prstGeom>
          <a:ln>
            <a:solidFill>
              <a:schemeClr val="accent4"/>
            </a:solidFill>
          </a:ln>
        </p:spPr>
        <p:style>
          <a:lnRef idx="1">
            <a:schemeClr val="dk1"/>
          </a:lnRef>
          <a:fillRef idx="0">
            <a:schemeClr val="dk1"/>
          </a:fillRef>
          <a:effectRef idx="0">
            <a:schemeClr val="dk1"/>
          </a:effectRef>
          <a:fontRef idx="minor">
            <a:schemeClr val="tx1"/>
          </a:fontRef>
        </p:style>
      </p:cxnSp>
      <p:sp>
        <p:nvSpPr>
          <p:cNvPr id="11" name="Slide Number Placeholder 4">
            <a:extLst>
              <a:ext uri="{FF2B5EF4-FFF2-40B4-BE49-F238E27FC236}">
                <a16:creationId xmlns:a16="http://schemas.microsoft.com/office/drawing/2014/main" id="{B9B6D711-9593-4394-1A38-BE7ADA5E4007}"/>
              </a:ext>
            </a:extLst>
          </p:cNvPr>
          <p:cNvSpPr>
            <a:spLocks noGrp="1"/>
          </p:cNvSpPr>
          <p:nvPr>
            <p:ph type="sldNum" sz="quarter" idx="12"/>
          </p:nvPr>
        </p:nvSpPr>
        <p:spPr>
          <a:xfrm>
            <a:off x="9037574" y="6310313"/>
            <a:ext cx="2743200" cy="365125"/>
          </a:xfrm>
        </p:spPr>
        <p:txBody>
          <a:bodyPr/>
          <a:lstStyle/>
          <a:p>
            <a:r>
              <a:rPr lang="en-US" dirty="0">
                <a:solidFill>
                  <a:schemeClr val="accent1"/>
                </a:solidFill>
                <a:latin typeface="Courier New" panose="02070309020205020404" pitchFamily="49" charset="0"/>
                <a:cs typeface="Courier New" panose="02070309020205020404" pitchFamily="49" charset="0"/>
              </a:rPr>
              <a:t>3</a:t>
            </a:r>
          </a:p>
        </p:txBody>
      </p:sp>
    </p:spTree>
    <p:extLst>
      <p:ext uri="{BB962C8B-B14F-4D97-AF65-F5344CB8AC3E}">
        <p14:creationId xmlns:p14="http://schemas.microsoft.com/office/powerpoint/2010/main" val="360045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p:bldP spid="22" grpId="0"/>
      <p:bldP spid="23" grpId="0"/>
      <p:bldP spid="25" grpId="0"/>
      <p:bldP spid="27" grpId="0"/>
      <p:bldP spid="3" grpId="0"/>
      <p:bldP spid="6"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6C7172B7-8861-B413-B2DD-487B7EDBEFD7}"/>
              </a:ext>
            </a:extLst>
          </p:cNvPr>
          <p:cNvSpPr/>
          <p:nvPr/>
        </p:nvSpPr>
        <p:spPr>
          <a:xfrm>
            <a:off x="494269" y="2570206"/>
            <a:ext cx="8649729" cy="308918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Graphical user interface, application&#10;&#10;Description automatically generated">
            <a:extLst>
              <a:ext uri="{FF2B5EF4-FFF2-40B4-BE49-F238E27FC236}">
                <a16:creationId xmlns:a16="http://schemas.microsoft.com/office/drawing/2014/main" id="{D31F9E87-9488-ABAD-8B48-DB8AF7885DB3}"/>
              </a:ext>
            </a:extLst>
          </p:cNvPr>
          <p:cNvPicPr>
            <a:picLocks noChangeAspect="1"/>
          </p:cNvPicPr>
          <p:nvPr/>
        </p:nvPicPr>
        <p:blipFill>
          <a:blip r:embed="rId3"/>
          <a:stretch>
            <a:fillRect/>
          </a:stretch>
        </p:blipFill>
        <p:spPr>
          <a:xfrm>
            <a:off x="686627" y="2737890"/>
            <a:ext cx="2115055" cy="2721054"/>
          </a:xfrm>
          <a:prstGeom prst="rect">
            <a:avLst/>
          </a:prstGeom>
        </p:spPr>
      </p:pic>
      <p:pic>
        <p:nvPicPr>
          <p:cNvPr id="13" name="Picture 12" descr="Graphical user interface, website&#10;&#10;Description automatically generated">
            <a:extLst>
              <a:ext uri="{FF2B5EF4-FFF2-40B4-BE49-F238E27FC236}">
                <a16:creationId xmlns:a16="http://schemas.microsoft.com/office/drawing/2014/main" id="{9BEBABC1-3396-3001-B29E-A9C2FE2910FB}"/>
              </a:ext>
            </a:extLst>
          </p:cNvPr>
          <p:cNvPicPr>
            <a:picLocks noChangeAspect="1"/>
          </p:cNvPicPr>
          <p:nvPr/>
        </p:nvPicPr>
        <p:blipFill>
          <a:blip r:embed="rId4"/>
          <a:stretch>
            <a:fillRect/>
          </a:stretch>
        </p:blipFill>
        <p:spPr>
          <a:xfrm>
            <a:off x="3523079" y="2737890"/>
            <a:ext cx="2121230" cy="2721054"/>
          </a:xfrm>
          <a:prstGeom prst="rect">
            <a:avLst/>
          </a:prstGeom>
        </p:spPr>
      </p:pic>
      <p:pic>
        <p:nvPicPr>
          <p:cNvPr id="11" name="Picture 10" descr="Text, letter&#10;&#10;Description automatically generated">
            <a:extLst>
              <a:ext uri="{FF2B5EF4-FFF2-40B4-BE49-F238E27FC236}">
                <a16:creationId xmlns:a16="http://schemas.microsoft.com/office/drawing/2014/main" id="{E60258E2-0FFA-88F0-BE52-D56CD5F2B303}"/>
              </a:ext>
            </a:extLst>
          </p:cNvPr>
          <p:cNvPicPr>
            <a:picLocks noChangeAspect="1"/>
          </p:cNvPicPr>
          <p:nvPr/>
        </p:nvPicPr>
        <p:blipFill>
          <a:blip r:embed="rId5"/>
          <a:stretch>
            <a:fillRect/>
          </a:stretch>
        </p:blipFill>
        <p:spPr>
          <a:xfrm>
            <a:off x="3978166" y="2739586"/>
            <a:ext cx="2121230" cy="2717080"/>
          </a:xfrm>
          <a:prstGeom prst="rect">
            <a:avLst/>
          </a:prstGeom>
        </p:spPr>
      </p:pic>
      <p:pic>
        <p:nvPicPr>
          <p:cNvPr id="7" name="Picture 6" descr="Graphical user interface, text, application&#10;&#10;Description automatically generated">
            <a:extLst>
              <a:ext uri="{FF2B5EF4-FFF2-40B4-BE49-F238E27FC236}">
                <a16:creationId xmlns:a16="http://schemas.microsoft.com/office/drawing/2014/main" id="{14511114-97E6-ED26-20A4-FECA9BD15BE7}"/>
              </a:ext>
            </a:extLst>
          </p:cNvPr>
          <p:cNvPicPr>
            <a:picLocks noChangeAspect="1"/>
          </p:cNvPicPr>
          <p:nvPr/>
        </p:nvPicPr>
        <p:blipFill>
          <a:blip r:embed="rId6"/>
          <a:stretch>
            <a:fillRect/>
          </a:stretch>
        </p:blipFill>
        <p:spPr>
          <a:xfrm>
            <a:off x="1117985" y="2737890"/>
            <a:ext cx="2125203" cy="2721054"/>
          </a:xfrm>
          <a:prstGeom prst="rect">
            <a:avLst/>
          </a:prstGeom>
        </p:spPr>
      </p:pic>
      <p:sp>
        <p:nvSpPr>
          <p:cNvPr id="8" name="Title 1">
            <a:extLst>
              <a:ext uri="{FF2B5EF4-FFF2-40B4-BE49-F238E27FC236}">
                <a16:creationId xmlns:a16="http://schemas.microsoft.com/office/drawing/2014/main" id="{5FB37798-2994-C4E5-1E3A-FA73166BDD8B}"/>
              </a:ext>
            </a:extLst>
          </p:cNvPr>
          <p:cNvSpPr txBox="1">
            <a:spLocks/>
          </p:cNvSpPr>
          <p:nvPr/>
        </p:nvSpPr>
        <p:spPr>
          <a:xfrm>
            <a:off x="8478224" y="3429000"/>
            <a:ext cx="4261022" cy="11986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500" dirty="0">
                <a:latin typeface="Courier New" panose="02070309020205020404" pitchFamily="49" charset="0"/>
                <a:cs typeface="Courier New" panose="02070309020205020404" pitchFamily="49" charset="0"/>
              </a:rPr>
              <a:t>…</a:t>
            </a:r>
          </a:p>
          <a:p>
            <a:pPr algn="ctr"/>
            <a:r>
              <a:rPr lang="en-US" sz="2500" dirty="0">
                <a:latin typeface="Courier New" panose="02070309020205020404" pitchFamily="49" charset="0"/>
                <a:cs typeface="Courier New" panose="02070309020205020404" pitchFamily="49" charset="0"/>
              </a:rPr>
              <a:t>114 documents</a:t>
            </a:r>
          </a:p>
          <a:p>
            <a:pPr algn="ctr"/>
            <a:r>
              <a:rPr lang="en-US" sz="2500" dirty="0">
                <a:latin typeface="Courier New" panose="02070309020205020404" pitchFamily="49" charset="0"/>
                <a:cs typeface="Courier New" panose="02070309020205020404" pitchFamily="49" charset="0"/>
              </a:rPr>
              <a:t>160K+ pages</a:t>
            </a:r>
          </a:p>
        </p:txBody>
      </p:sp>
      <p:pic>
        <p:nvPicPr>
          <p:cNvPr id="15" name="Picture 14" descr="Diagram&#10;&#10;Description automatically generated">
            <a:extLst>
              <a:ext uri="{FF2B5EF4-FFF2-40B4-BE49-F238E27FC236}">
                <a16:creationId xmlns:a16="http://schemas.microsoft.com/office/drawing/2014/main" id="{27B52050-BE4B-BE03-09EF-3797668C4C49}"/>
              </a:ext>
            </a:extLst>
          </p:cNvPr>
          <p:cNvPicPr>
            <a:picLocks noChangeAspect="1"/>
          </p:cNvPicPr>
          <p:nvPr/>
        </p:nvPicPr>
        <p:blipFill>
          <a:blip r:embed="rId7"/>
          <a:stretch>
            <a:fillRect/>
          </a:stretch>
        </p:blipFill>
        <p:spPr>
          <a:xfrm>
            <a:off x="6369603" y="2731638"/>
            <a:ext cx="2117966" cy="2725027"/>
          </a:xfrm>
          <a:prstGeom prst="rect">
            <a:avLst/>
          </a:prstGeom>
        </p:spPr>
      </p:pic>
      <p:pic>
        <p:nvPicPr>
          <p:cNvPr id="17" name="Picture 16" descr="Text, letter&#10;&#10;Description automatically generated">
            <a:extLst>
              <a:ext uri="{FF2B5EF4-FFF2-40B4-BE49-F238E27FC236}">
                <a16:creationId xmlns:a16="http://schemas.microsoft.com/office/drawing/2014/main" id="{4441EAAB-BB2D-E06A-2D1D-8C4EF01C0603}"/>
              </a:ext>
            </a:extLst>
          </p:cNvPr>
          <p:cNvPicPr>
            <a:picLocks noChangeAspect="1"/>
          </p:cNvPicPr>
          <p:nvPr/>
        </p:nvPicPr>
        <p:blipFill>
          <a:blip r:embed="rId8"/>
          <a:stretch>
            <a:fillRect/>
          </a:stretch>
        </p:blipFill>
        <p:spPr>
          <a:xfrm>
            <a:off x="6812592" y="2730851"/>
            <a:ext cx="2121230" cy="2719640"/>
          </a:xfrm>
          <a:prstGeom prst="rect">
            <a:avLst/>
          </a:prstGeom>
        </p:spPr>
      </p:pic>
      <p:sp>
        <p:nvSpPr>
          <p:cNvPr id="12" name="Title 1">
            <a:extLst>
              <a:ext uri="{FF2B5EF4-FFF2-40B4-BE49-F238E27FC236}">
                <a16:creationId xmlns:a16="http://schemas.microsoft.com/office/drawing/2014/main" id="{3B2741F8-FD72-918D-79DC-22023C5710AE}"/>
              </a:ext>
            </a:extLst>
          </p:cNvPr>
          <p:cNvSpPr>
            <a:spLocks noGrp="1"/>
          </p:cNvSpPr>
          <p:nvPr>
            <p:ph type="title"/>
          </p:nvPr>
        </p:nvSpPr>
        <p:spPr>
          <a:xfrm>
            <a:off x="838200" y="365125"/>
            <a:ext cx="10515600" cy="1325563"/>
          </a:xfrm>
        </p:spPr>
        <p:txBody>
          <a:bodyPr>
            <a:normAutofit/>
          </a:bodyPr>
          <a:lstStyle/>
          <a:p>
            <a:pPr algn="ctr"/>
            <a:r>
              <a:rPr lang="en-US" sz="2600" dirty="0">
                <a:latin typeface="Simplified Arabic Fixed" panose="02070309020205020404" pitchFamily="49" charset="-78"/>
                <a:cs typeface="Simplified Arabic Fixed" panose="02070309020205020404" pitchFamily="49" charset="-78"/>
              </a:rPr>
              <a:t>Example case: </a:t>
            </a:r>
            <a:br>
              <a:rPr lang="en-US" sz="2600" dirty="0">
                <a:latin typeface="Simplified Arabic Fixed" panose="02070309020205020404" pitchFamily="49" charset="-78"/>
                <a:cs typeface="Simplified Arabic Fixed" panose="02070309020205020404" pitchFamily="49" charset="-78"/>
              </a:rPr>
            </a:br>
            <a:r>
              <a:rPr lang="en-US" sz="2600" dirty="0">
                <a:latin typeface="Simplified Arabic Fixed" panose="02070309020205020404" pitchFamily="49" charset="-78"/>
                <a:cs typeface="Simplified Arabic Fixed" panose="02070309020205020404" pitchFamily="49" charset="-78"/>
              </a:rPr>
              <a:t>Groundwater Sustainability Plans </a:t>
            </a:r>
            <a:r>
              <a:rPr lang="en-US" sz="2600" dirty="0">
                <a:latin typeface="Courier New" panose="02070309020205020404" pitchFamily="49" charset="0"/>
                <a:cs typeface="Courier New" panose="02070309020205020404" pitchFamily="49" charset="0"/>
              </a:rPr>
              <a:t>(</a:t>
            </a:r>
            <a:r>
              <a:rPr lang="en-US" sz="2600" dirty="0">
                <a:latin typeface="Simplified Arabic Fixed" panose="02070309020205020404" pitchFamily="49" charset="-78"/>
                <a:cs typeface="Simplified Arabic Fixed" panose="02070309020205020404" pitchFamily="49" charset="-78"/>
              </a:rPr>
              <a:t>GSPs</a:t>
            </a:r>
            <a:r>
              <a:rPr lang="en-US" sz="2600" dirty="0">
                <a:latin typeface="Courier New" panose="02070309020205020404" pitchFamily="49" charset="0"/>
                <a:cs typeface="Courier New" panose="02070309020205020404" pitchFamily="49" charset="0"/>
              </a:rPr>
              <a:t>)</a:t>
            </a:r>
          </a:p>
        </p:txBody>
      </p:sp>
      <p:cxnSp>
        <p:nvCxnSpPr>
          <p:cNvPr id="14" name="Straight Connector 13">
            <a:extLst>
              <a:ext uri="{FF2B5EF4-FFF2-40B4-BE49-F238E27FC236}">
                <a16:creationId xmlns:a16="http://schemas.microsoft.com/office/drawing/2014/main" id="{AE781246-7067-0370-5149-ECFD31294CDA}"/>
              </a:ext>
            </a:extLst>
          </p:cNvPr>
          <p:cNvCxnSpPr>
            <a:cxnSpLocks/>
          </p:cNvCxnSpPr>
          <p:nvPr/>
        </p:nvCxnSpPr>
        <p:spPr>
          <a:xfrm>
            <a:off x="1588334" y="1690688"/>
            <a:ext cx="8835081"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Slide Number Placeholder 4">
            <a:extLst>
              <a:ext uri="{FF2B5EF4-FFF2-40B4-BE49-F238E27FC236}">
                <a16:creationId xmlns:a16="http://schemas.microsoft.com/office/drawing/2014/main" id="{2735CADF-BF26-790B-D792-F4A37C0E4C7A}"/>
              </a:ext>
            </a:extLst>
          </p:cNvPr>
          <p:cNvSpPr>
            <a:spLocks noGrp="1"/>
          </p:cNvSpPr>
          <p:nvPr>
            <p:ph type="sldNum" sz="quarter" idx="12"/>
          </p:nvPr>
        </p:nvSpPr>
        <p:spPr>
          <a:xfrm>
            <a:off x="9037574" y="6310313"/>
            <a:ext cx="2743200" cy="365125"/>
          </a:xfrm>
        </p:spPr>
        <p:txBody>
          <a:bodyPr/>
          <a:lstStyle/>
          <a:p>
            <a:r>
              <a:rPr lang="en-US" dirty="0">
                <a:solidFill>
                  <a:schemeClr val="accent1"/>
                </a:solidFill>
                <a:latin typeface="Courier New" panose="02070309020205020404" pitchFamily="49" charset="0"/>
                <a:cs typeface="Courier New" panose="02070309020205020404" pitchFamily="49" charset="0"/>
              </a:rPr>
              <a:t>4</a:t>
            </a:r>
          </a:p>
        </p:txBody>
      </p:sp>
    </p:spTree>
    <p:extLst>
      <p:ext uri="{BB962C8B-B14F-4D97-AF65-F5344CB8AC3E}">
        <p14:creationId xmlns:p14="http://schemas.microsoft.com/office/powerpoint/2010/main" val="323873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D9B37B7-C37F-765E-DC8F-2AA4C9377B65}"/>
              </a:ext>
            </a:extLst>
          </p:cNvPr>
          <p:cNvPicPr>
            <a:picLocks noChangeAspect="1"/>
          </p:cNvPicPr>
          <p:nvPr/>
        </p:nvPicPr>
        <p:blipFill rotWithShape="1">
          <a:blip r:embed="rId3"/>
          <a:srcRect t="39915" r="24865" b="12836"/>
          <a:stretch/>
        </p:blipFill>
        <p:spPr>
          <a:xfrm>
            <a:off x="2441812" y="997886"/>
            <a:ext cx="5040151" cy="1038243"/>
          </a:xfrm>
          <a:prstGeom prst="rect">
            <a:avLst/>
          </a:prstGeom>
        </p:spPr>
      </p:pic>
      <p:sp>
        <p:nvSpPr>
          <p:cNvPr id="7" name="Rectangle 6">
            <a:extLst>
              <a:ext uri="{FF2B5EF4-FFF2-40B4-BE49-F238E27FC236}">
                <a16:creationId xmlns:a16="http://schemas.microsoft.com/office/drawing/2014/main" id="{14782FA1-D564-B41C-3556-9939EA1A6E0E}"/>
              </a:ext>
            </a:extLst>
          </p:cNvPr>
          <p:cNvSpPr/>
          <p:nvPr/>
        </p:nvSpPr>
        <p:spPr>
          <a:xfrm>
            <a:off x="6525341" y="34398"/>
            <a:ext cx="1587324" cy="19448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AE4E9A90-223A-5DBF-7F16-6BFEBF4CDDC3}"/>
              </a:ext>
            </a:extLst>
          </p:cNvPr>
          <p:cNvSpPr txBox="1"/>
          <p:nvPr/>
        </p:nvSpPr>
        <p:spPr>
          <a:xfrm>
            <a:off x="1408735" y="2036129"/>
            <a:ext cx="1927655" cy="584775"/>
          </a:xfrm>
          <a:prstGeom prst="rect">
            <a:avLst/>
          </a:prstGeom>
          <a:solidFill>
            <a:schemeClr val="bg1"/>
          </a:solidFill>
          <a:ln>
            <a:solidFill>
              <a:schemeClr val="tx1"/>
            </a:solidFill>
          </a:ln>
        </p:spPr>
        <p:txBody>
          <a:bodyPr wrap="square" rtlCol="0">
            <a:spAutoFit/>
          </a:bodyPr>
          <a:lstStyle/>
          <a:p>
            <a:pPr algn="ctr"/>
            <a:r>
              <a:rPr lang="en-US" sz="1600" dirty="0">
                <a:latin typeface="Courier New" panose="02070309020205020404" pitchFamily="49" charset="0"/>
                <a:cs typeface="Courier New" panose="02070309020205020404" pitchFamily="49" charset="0"/>
              </a:rPr>
              <a:t>114 </a:t>
            </a:r>
            <a:r>
              <a:rPr lang="en-US" sz="1600" dirty="0">
                <a:latin typeface="Simplified Arabic Fixed" panose="02070309020205020404" pitchFamily="49" charset="-78"/>
                <a:cs typeface="Simplified Arabic Fixed" panose="02070309020205020404" pitchFamily="49" charset="-78"/>
              </a:rPr>
              <a:t>documents</a:t>
            </a:r>
          </a:p>
          <a:p>
            <a:pPr algn="ctr"/>
            <a:r>
              <a:rPr lang="en-US" sz="1600" dirty="0">
                <a:latin typeface="Courier New" panose="02070309020205020404" pitchFamily="49" charset="0"/>
                <a:cs typeface="Courier New" panose="02070309020205020404" pitchFamily="49" charset="0"/>
              </a:rPr>
              <a:t>~160K </a:t>
            </a:r>
            <a:r>
              <a:rPr lang="en-US" sz="1600" dirty="0">
                <a:latin typeface="Simplified Arabic Fixed" panose="02070309020205020404" pitchFamily="49" charset="-78"/>
                <a:cs typeface="Simplified Arabic Fixed" panose="02070309020205020404" pitchFamily="49" charset="-78"/>
              </a:rPr>
              <a:t>pages</a:t>
            </a:r>
          </a:p>
        </p:txBody>
      </p:sp>
      <p:sp>
        <p:nvSpPr>
          <p:cNvPr id="13" name="TextBox 12">
            <a:extLst>
              <a:ext uri="{FF2B5EF4-FFF2-40B4-BE49-F238E27FC236}">
                <a16:creationId xmlns:a16="http://schemas.microsoft.com/office/drawing/2014/main" id="{B966D2C5-83EA-2540-C51A-AF5DDE4B1254}"/>
              </a:ext>
            </a:extLst>
          </p:cNvPr>
          <p:cNvSpPr txBox="1"/>
          <p:nvPr/>
        </p:nvSpPr>
        <p:spPr>
          <a:xfrm>
            <a:off x="3691156" y="2036129"/>
            <a:ext cx="1847359" cy="584775"/>
          </a:xfrm>
          <a:prstGeom prst="rect">
            <a:avLst/>
          </a:prstGeom>
          <a:solidFill>
            <a:schemeClr val="bg1"/>
          </a:solidFill>
          <a:ln>
            <a:solidFill>
              <a:schemeClr val="tx1"/>
            </a:solidFill>
          </a:ln>
        </p:spPr>
        <p:txBody>
          <a:bodyPr wrap="square" rtlCol="0">
            <a:spAutoFit/>
          </a:bodyPr>
          <a:lstStyle/>
          <a:p>
            <a:pPr algn="ctr"/>
            <a:r>
              <a:rPr lang="en-US" sz="1600" dirty="0">
                <a:latin typeface="Courier New" panose="02070309020205020404" pitchFamily="49" charset="0"/>
                <a:cs typeface="Courier New" panose="02070309020205020404" pitchFamily="49" charset="0"/>
              </a:rPr>
              <a:t>~14K probable </a:t>
            </a:r>
          </a:p>
          <a:p>
            <a:pPr algn="ctr"/>
            <a:r>
              <a:rPr lang="en-US" sz="1600" dirty="0">
                <a:latin typeface="Courier New" panose="02070309020205020404" pitchFamily="49" charset="0"/>
                <a:cs typeface="Courier New" panose="02070309020205020404" pitchFamily="49" charset="0"/>
              </a:rPr>
              <a:t>references</a:t>
            </a:r>
            <a:endParaRPr lang="en-US" sz="1600" dirty="0">
              <a:latin typeface="Simplified Arabic Fixed" panose="02070309020205020404" pitchFamily="49" charset="-78"/>
              <a:cs typeface="Simplified Arabic Fixed" panose="02070309020205020404" pitchFamily="49" charset="-78"/>
            </a:endParaRPr>
          </a:p>
        </p:txBody>
      </p:sp>
      <p:sp>
        <p:nvSpPr>
          <p:cNvPr id="10" name="TextBox 9">
            <a:extLst>
              <a:ext uri="{FF2B5EF4-FFF2-40B4-BE49-F238E27FC236}">
                <a16:creationId xmlns:a16="http://schemas.microsoft.com/office/drawing/2014/main" id="{D19E96E1-C190-BF5D-F752-0C09C2BD6D13}"/>
              </a:ext>
            </a:extLst>
          </p:cNvPr>
          <p:cNvSpPr txBox="1"/>
          <p:nvPr/>
        </p:nvSpPr>
        <p:spPr>
          <a:xfrm>
            <a:off x="5706237" y="2036129"/>
            <a:ext cx="2406428" cy="584775"/>
          </a:xfrm>
          <a:prstGeom prst="rect">
            <a:avLst/>
          </a:prstGeom>
          <a:solidFill>
            <a:schemeClr val="bg1"/>
          </a:solidFill>
          <a:ln>
            <a:solidFill>
              <a:schemeClr val="tx1"/>
            </a:solidFill>
          </a:ln>
        </p:spPr>
        <p:txBody>
          <a:bodyPr wrap="none" rtlCol="0">
            <a:spAutoFit/>
          </a:bodyPr>
          <a:lstStyle/>
          <a:p>
            <a:pPr algn="ctr"/>
            <a:r>
              <a:rPr lang="en-US" sz="1600" dirty="0">
                <a:latin typeface="Courier New" panose="02070309020205020404" pitchFamily="49" charset="0"/>
                <a:cs typeface="Courier New" panose="02070309020205020404" pitchFamily="49" charset="0"/>
              </a:rPr>
              <a:t>1,856 journal refs</a:t>
            </a:r>
          </a:p>
          <a:p>
            <a:pPr algn="ctr"/>
            <a:r>
              <a:rPr lang="en-US" sz="1600" dirty="0">
                <a:latin typeface="Courier New" panose="02070309020205020404" pitchFamily="49" charset="0"/>
                <a:cs typeface="Courier New" panose="02070309020205020404" pitchFamily="49" charset="0"/>
              </a:rPr>
              <a:t>3,675 agency refs</a:t>
            </a:r>
            <a:endParaRPr lang="en-US" sz="1600" dirty="0">
              <a:latin typeface="Simplified Arabic Fixed" panose="02070309020205020404" pitchFamily="49" charset="-78"/>
              <a:cs typeface="Simplified Arabic Fixed" panose="02070309020205020404" pitchFamily="49" charset="-78"/>
            </a:endParaRPr>
          </a:p>
        </p:txBody>
      </p:sp>
      <p:pic>
        <p:nvPicPr>
          <p:cNvPr id="2" name="Picture 1">
            <a:extLst>
              <a:ext uri="{FF2B5EF4-FFF2-40B4-BE49-F238E27FC236}">
                <a16:creationId xmlns:a16="http://schemas.microsoft.com/office/drawing/2014/main" id="{CE751C98-6FDE-EF6B-FF1F-A5D79AF99A21}"/>
              </a:ext>
            </a:extLst>
          </p:cNvPr>
          <p:cNvPicPr>
            <a:picLocks noChangeAspect="1"/>
          </p:cNvPicPr>
          <p:nvPr/>
        </p:nvPicPr>
        <p:blipFill rotWithShape="1">
          <a:blip r:embed="rId4"/>
          <a:srcRect r="50000"/>
          <a:stretch/>
        </p:blipFill>
        <p:spPr>
          <a:xfrm>
            <a:off x="6050539" y="3126329"/>
            <a:ext cx="5743575" cy="2866009"/>
          </a:xfrm>
          <a:prstGeom prst="rect">
            <a:avLst/>
          </a:prstGeom>
        </p:spPr>
      </p:pic>
      <p:pic>
        <p:nvPicPr>
          <p:cNvPr id="3" name="Picture 2">
            <a:extLst>
              <a:ext uri="{FF2B5EF4-FFF2-40B4-BE49-F238E27FC236}">
                <a16:creationId xmlns:a16="http://schemas.microsoft.com/office/drawing/2014/main" id="{8FADDB5F-6175-CA17-0BB8-57E008D16A0F}"/>
              </a:ext>
            </a:extLst>
          </p:cNvPr>
          <p:cNvPicPr>
            <a:picLocks noChangeAspect="1"/>
          </p:cNvPicPr>
          <p:nvPr/>
        </p:nvPicPr>
        <p:blipFill rotWithShape="1">
          <a:blip r:embed="rId4"/>
          <a:srcRect l="50000"/>
          <a:stretch/>
        </p:blipFill>
        <p:spPr>
          <a:xfrm>
            <a:off x="306964" y="3126330"/>
            <a:ext cx="5743575" cy="2866009"/>
          </a:xfrm>
          <a:prstGeom prst="rect">
            <a:avLst/>
          </a:prstGeom>
        </p:spPr>
      </p:pic>
      <p:sp>
        <p:nvSpPr>
          <p:cNvPr id="6" name="Slide Number Placeholder 4">
            <a:extLst>
              <a:ext uri="{FF2B5EF4-FFF2-40B4-BE49-F238E27FC236}">
                <a16:creationId xmlns:a16="http://schemas.microsoft.com/office/drawing/2014/main" id="{DC634B9B-2622-2593-2AC0-3C8A9BA88308}"/>
              </a:ext>
            </a:extLst>
          </p:cNvPr>
          <p:cNvSpPr>
            <a:spLocks noGrp="1"/>
          </p:cNvSpPr>
          <p:nvPr>
            <p:ph type="sldNum" sz="quarter" idx="12"/>
          </p:nvPr>
        </p:nvSpPr>
        <p:spPr>
          <a:xfrm>
            <a:off x="9037574" y="6310313"/>
            <a:ext cx="2743200" cy="365125"/>
          </a:xfrm>
        </p:spPr>
        <p:txBody>
          <a:bodyPr/>
          <a:lstStyle/>
          <a:p>
            <a:r>
              <a:rPr lang="en-US" dirty="0">
                <a:solidFill>
                  <a:schemeClr val="accent1"/>
                </a:solidFill>
                <a:latin typeface="Courier New" panose="02070309020205020404" pitchFamily="49" charset="0"/>
                <a:cs typeface="Courier New" panose="02070309020205020404" pitchFamily="49" charset="0"/>
              </a:rPr>
              <a:t>5</a:t>
            </a:r>
          </a:p>
        </p:txBody>
      </p:sp>
    </p:spTree>
    <p:extLst>
      <p:ext uri="{BB962C8B-B14F-4D97-AF65-F5344CB8AC3E}">
        <p14:creationId xmlns:p14="http://schemas.microsoft.com/office/powerpoint/2010/main" val="751268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D9B37B7-C37F-765E-DC8F-2AA4C9377B65}"/>
              </a:ext>
            </a:extLst>
          </p:cNvPr>
          <p:cNvPicPr>
            <a:picLocks noChangeAspect="1"/>
          </p:cNvPicPr>
          <p:nvPr/>
        </p:nvPicPr>
        <p:blipFill rotWithShape="1">
          <a:blip r:embed="rId3"/>
          <a:srcRect t="39915" r="24865" b="12836"/>
          <a:stretch/>
        </p:blipFill>
        <p:spPr>
          <a:xfrm>
            <a:off x="2441812" y="997886"/>
            <a:ext cx="5040151" cy="1038243"/>
          </a:xfrm>
          <a:prstGeom prst="rect">
            <a:avLst/>
          </a:prstGeom>
        </p:spPr>
      </p:pic>
      <p:sp>
        <p:nvSpPr>
          <p:cNvPr id="7" name="Rectangle 6">
            <a:extLst>
              <a:ext uri="{FF2B5EF4-FFF2-40B4-BE49-F238E27FC236}">
                <a16:creationId xmlns:a16="http://schemas.microsoft.com/office/drawing/2014/main" id="{14782FA1-D564-B41C-3556-9939EA1A6E0E}"/>
              </a:ext>
            </a:extLst>
          </p:cNvPr>
          <p:cNvSpPr/>
          <p:nvPr/>
        </p:nvSpPr>
        <p:spPr>
          <a:xfrm>
            <a:off x="6525341" y="34398"/>
            <a:ext cx="1587324" cy="19448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AE4E9A90-223A-5DBF-7F16-6BFEBF4CDDC3}"/>
              </a:ext>
            </a:extLst>
          </p:cNvPr>
          <p:cNvSpPr txBox="1"/>
          <p:nvPr/>
        </p:nvSpPr>
        <p:spPr>
          <a:xfrm>
            <a:off x="1408735" y="2036129"/>
            <a:ext cx="1927655" cy="584775"/>
          </a:xfrm>
          <a:prstGeom prst="rect">
            <a:avLst/>
          </a:prstGeom>
          <a:solidFill>
            <a:schemeClr val="bg1"/>
          </a:solidFill>
          <a:ln>
            <a:solidFill>
              <a:schemeClr val="tx1"/>
            </a:solidFill>
          </a:ln>
        </p:spPr>
        <p:txBody>
          <a:bodyPr wrap="square" rtlCol="0">
            <a:spAutoFit/>
          </a:bodyPr>
          <a:lstStyle/>
          <a:p>
            <a:pPr algn="ctr"/>
            <a:r>
              <a:rPr lang="en-US" sz="1600" dirty="0">
                <a:latin typeface="Courier New" panose="02070309020205020404" pitchFamily="49" charset="0"/>
                <a:cs typeface="Courier New" panose="02070309020205020404" pitchFamily="49" charset="0"/>
              </a:rPr>
              <a:t>114 </a:t>
            </a:r>
            <a:r>
              <a:rPr lang="en-US" sz="1600" dirty="0">
                <a:latin typeface="Simplified Arabic Fixed" panose="02070309020205020404" pitchFamily="49" charset="-78"/>
                <a:cs typeface="Simplified Arabic Fixed" panose="02070309020205020404" pitchFamily="49" charset="-78"/>
              </a:rPr>
              <a:t>documents</a:t>
            </a:r>
          </a:p>
          <a:p>
            <a:pPr algn="ctr"/>
            <a:r>
              <a:rPr lang="en-US" sz="1600" dirty="0">
                <a:latin typeface="Courier New" panose="02070309020205020404" pitchFamily="49" charset="0"/>
                <a:cs typeface="Courier New" panose="02070309020205020404" pitchFamily="49" charset="0"/>
              </a:rPr>
              <a:t>~160K </a:t>
            </a:r>
            <a:r>
              <a:rPr lang="en-US" sz="1600" dirty="0">
                <a:latin typeface="Simplified Arabic Fixed" panose="02070309020205020404" pitchFamily="49" charset="-78"/>
                <a:cs typeface="Simplified Arabic Fixed" panose="02070309020205020404" pitchFamily="49" charset="-78"/>
              </a:rPr>
              <a:t>pages</a:t>
            </a:r>
          </a:p>
        </p:txBody>
      </p:sp>
      <p:sp>
        <p:nvSpPr>
          <p:cNvPr id="13" name="TextBox 12">
            <a:extLst>
              <a:ext uri="{FF2B5EF4-FFF2-40B4-BE49-F238E27FC236}">
                <a16:creationId xmlns:a16="http://schemas.microsoft.com/office/drawing/2014/main" id="{B966D2C5-83EA-2540-C51A-AF5DDE4B1254}"/>
              </a:ext>
            </a:extLst>
          </p:cNvPr>
          <p:cNvSpPr txBox="1"/>
          <p:nvPr/>
        </p:nvSpPr>
        <p:spPr>
          <a:xfrm>
            <a:off x="3691156" y="2036129"/>
            <a:ext cx="1847359" cy="584775"/>
          </a:xfrm>
          <a:prstGeom prst="rect">
            <a:avLst/>
          </a:prstGeom>
          <a:solidFill>
            <a:schemeClr val="bg1"/>
          </a:solidFill>
          <a:ln>
            <a:solidFill>
              <a:schemeClr val="tx1"/>
            </a:solidFill>
          </a:ln>
        </p:spPr>
        <p:txBody>
          <a:bodyPr wrap="square" rtlCol="0">
            <a:spAutoFit/>
          </a:bodyPr>
          <a:lstStyle/>
          <a:p>
            <a:pPr algn="ctr"/>
            <a:r>
              <a:rPr lang="en-US" sz="1600" dirty="0">
                <a:latin typeface="Courier New" panose="02070309020205020404" pitchFamily="49" charset="0"/>
                <a:cs typeface="Courier New" panose="02070309020205020404" pitchFamily="49" charset="0"/>
              </a:rPr>
              <a:t>~14K probable </a:t>
            </a:r>
          </a:p>
          <a:p>
            <a:pPr algn="ctr"/>
            <a:r>
              <a:rPr lang="en-US" sz="1600" dirty="0">
                <a:latin typeface="Courier New" panose="02070309020205020404" pitchFamily="49" charset="0"/>
                <a:cs typeface="Courier New" panose="02070309020205020404" pitchFamily="49" charset="0"/>
              </a:rPr>
              <a:t>references</a:t>
            </a:r>
            <a:endParaRPr lang="en-US" sz="1600" dirty="0">
              <a:latin typeface="Simplified Arabic Fixed" panose="02070309020205020404" pitchFamily="49" charset="-78"/>
              <a:cs typeface="Simplified Arabic Fixed" panose="02070309020205020404" pitchFamily="49" charset="-78"/>
            </a:endParaRPr>
          </a:p>
        </p:txBody>
      </p:sp>
      <p:sp>
        <p:nvSpPr>
          <p:cNvPr id="10" name="TextBox 9">
            <a:extLst>
              <a:ext uri="{FF2B5EF4-FFF2-40B4-BE49-F238E27FC236}">
                <a16:creationId xmlns:a16="http://schemas.microsoft.com/office/drawing/2014/main" id="{D19E96E1-C190-BF5D-F752-0C09C2BD6D13}"/>
              </a:ext>
            </a:extLst>
          </p:cNvPr>
          <p:cNvSpPr txBox="1"/>
          <p:nvPr/>
        </p:nvSpPr>
        <p:spPr>
          <a:xfrm>
            <a:off x="5706237" y="2036129"/>
            <a:ext cx="2406428" cy="584775"/>
          </a:xfrm>
          <a:prstGeom prst="rect">
            <a:avLst/>
          </a:prstGeom>
          <a:solidFill>
            <a:schemeClr val="bg1"/>
          </a:solidFill>
          <a:ln>
            <a:solidFill>
              <a:schemeClr val="tx1"/>
            </a:solidFill>
          </a:ln>
        </p:spPr>
        <p:txBody>
          <a:bodyPr wrap="none" rtlCol="0">
            <a:spAutoFit/>
          </a:bodyPr>
          <a:lstStyle/>
          <a:p>
            <a:pPr algn="ctr"/>
            <a:r>
              <a:rPr lang="en-US" sz="1600" dirty="0">
                <a:latin typeface="Courier New" panose="02070309020205020404" pitchFamily="49" charset="0"/>
                <a:cs typeface="Courier New" panose="02070309020205020404" pitchFamily="49" charset="0"/>
              </a:rPr>
              <a:t>1,856 journal refs</a:t>
            </a:r>
          </a:p>
          <a:p>
            <a:pPr algn="ctr"/>
            <a:r>
              <a:rPr lang="en-US" sz="1600" dirty="0">
                <a:latin typeface="Courier New" panose="02070309020205020404" pitchFamily="49" charset="0"/>
                <a:cs typeface="Courier New" panose="02070309020205020404" pitchFamily="49" charset="0"/>
              </a:rPr>
              <a:t>3,675 agency refs</a:t>
            </a:r>
            <a:endParaRPr lang="en-US" sz="1600" dirty="0">
              <a:latin typeface="Simplified Arabic Fixed" panose="02070309020205020404" pitchFamily="49" charset="-78"/>
              <a:cs typeface="Simplified Arabic Fixed" panose="02070309020205020404" pitchFamily="49" charset="-78"/>
            </a:endParaRPr>
          </a:p>
        </p:txBody>
      </p:sp>
      <p:pic>
        <p:nvPicPr>
          <p:cNvPr id="2" name="Picture 1">
            <a:extLst>
              <a:ext uri="{FF2B5EF4-FFF2-40B4-BE49-F238E27FC236}">
                <a16:creationId xmlns:a16="http://schemas.microsoft.com/office/drawing/2014/main" id="{CE751C98-6FDE-EF6B-FF1F-A5D79AF99A21}"/>
              </a:ext>
            </a:extLst>
          </p:cNvPr>
          <p:cNvPicPr>
            <a:picLocks noChangeAspect="1"/>
          </p:cNvPicPr>
          <p:nvPr/>
        </p:nvPicPr>
        <p:blipFill rotWithShape="1">
          <a:blip r:embed="rId4"/>
          <a:srcRect r="50000"/>
          <a:stretch/>
        </p:blipFill>
        <p:spPr>
          <a:xfrm>
            <a:off x="6050539" y="3126329"/>
            <a:ext cx="5743575" cy="2866009"/>
          </a:xfrm>
          <a:prstGeom prst="rect">
            <a:avLst/>
          </a:prstGeom>
        </p:spPr>
      </p:pic>
      <p:pic>
        <p:nvPicPr>
          <p:cNvPr id="1026" name="Picture 2">
            <a:extLst>
              <a:ext uri="{FF2B5EF4-FFF2-40B4-BE49-F238E27FC236}">
                <a16:creationId xmlns:a16="http://schemas.microsoft.com/office/drawing/2014/main" id="{44C0A608-C69B-14F0-1275-6E6DF00206E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5342" y="3126328"/>
            <a:ext cx="4776681" cy="2866009"/>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4">
            <a:extLst>
              <a:ext uri="{FF2B5EF4-FFF2-40B4-BE49-F238E27FC236}">
                <a16:creationId xmlns:a16="http://schemas.microsoft.com/office/drawing/2014/main" id="{13D5A399-366C-4614-3B10-08BA26618D79}"/>
              </a:ext>
            </a:extLst>
          </p:cNvPr>
          <p:cNvSpPr>
            <a:spLocks noGrp="1"/>
          </p:cNvSpPr>
          <p:nvPr>
            <p:ph type="sldNum" sz="quarter" idx="12"/>
          </p:nvPr>
        </p:nvSpPr>
        <p:spPr>
          <a:xfrm>
            <a:off x="9037574" y="6310313"/>
            <a:ext cx="2743200" cy="365125"/>
          </a:xfrm>
        </p:spPr>
        <p:txBody>
          <a:bodyPr/>
          <a:lstStyle/>
          <a:p>
            <a:r>
              <a:rPr lang="en-US" dirty="0">
                <a:solidFill>
                  <a:schemeClr val="accent1"/>
                </a:solidFill>
                <a:latin typeface="Courier New" panose="02070309020205020404" pitchFamily="49" charset="0"/>
                <a:cs typeface="Courier New" panose="02070309020205020404" pitchFamily="49" charset="0"/>
              </a:rPr>
              <a:t>5</a:t>
            </a:r>
          </a:p>
        </p:txBody>
      </p:sp>
    </p:spTree>
    <p:extLst>
      <p:ext uri="{BB962C8B-B14F-4D97-AF65-F5344CB8AC3E}">
        <p14:creationId xmlns:p14="http://schemas.microsoft.com/office/powerpoint/2010/main" val="40180960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D9B37B7-C37F-765E-DC8F-2AA4C9377B65}"/>
              </a:ext>
            </a:extLst>
          </p:cNvPr>
          <p:cNvPicPr>
            <a:picLocks noChangeAspect="1"/>
          </p:cNvPicPr>
          <p:nvPr/>
        </p:nvPicPr>
        <p:blipFill rotWithShape="1">
          <a:blip r:embed="rId3"/>
          <a:srcRect t="39915" r="24865" b="12836"/>
          <a:stretch/>
        </p:blipFill>
        <p:spPr>
          <a:xfrm>
            <a:off x="2441812" y="997886"/>
            <a:ext cx="5040151" cy="1038243"/>
          </a:xfrm>
          <a:prstGeom prst="rect">
            <a:avLst/>
          </a:prstGeom>
        </p:spPr>
      </p:pic>
      <p:sp>
        <p:nvSpPr>
          <p:cNvPr id="7" name="Rectangle 6">
            <a:extLst>
              <a:ext uri="{FF2B5EF4-FFF2-40B4-BE49-F238E27FC236}">
                <a16:creationId xmlns:a16="http://schemas.microsoft.com/office/drawing/2014/main" id="{14782FA1-D564-B41C-3556-9939EA1A6E0E}"/>
              </a:ext>
            </a:extLst>
          </p:cNvPr>
          <p:cNvSpPr/>
          <p:nvPr/>
        </p:nvSpPr>
        <p:spPr>
          <a:xfrm>
            <a:off x="6525341" y="34398"/>
            <a:ext cx="1587324" cy="19448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AE4E9A90-223A-5DBF-7F16-6BFEBF4CDDC3}"/>
              </a:ext>
            </a:extLst>
          </p:cNvPr>
          <p:cNvSpPr txBox="1"/>
          <p:nvPr/>
        </p:nvSpPr>
        <p:spPr>
          <a:xfrm>
            <a:off x="1408735" y="2036129"/>
            <a:ext cx="1927655" cy="584775"/>
          </a:xfrm>
          <a:prstGeom prst="rect">
            <a:avLst/>
          </a:prstGeom>
          <a:solidFill>
            <a:schemeClr val="bg1"/>
          </a:solidFill>
          <a:ln>
            <a:solidFill>
              <a:schemeClr val="tx1"/>
            </a:solidFill>
          </a:ln>
        </p:spPr>
        <p:txBody>
          <a:bodyPr wrap="square" rtlCol="0">
            <a:spAutoFit/>
          </a:bodyPr>
          <a:lstStyle/>
          <a:p>
            <a:pPr algn="ctr"/>
            <a:r>
              <a:rPr lang="en-US" sz="1600" dirty="0">
                <a:latin typeface="Courier New" panose="02070309020205020404" pitchFamily="49" charset="0"/>
                <a:cs typeface="Courier New" panose="02070309020205020404" pitchFamily="49" charset="0"/>
              </a:rPr>
              <a:t>114 </a:t>
            </a:r>
            <a:r>
              <a:rPr lang="en-US" sz="1600" dirty="0">
                <a:latin typeface="Simplified Arabic Fixed" panose="02070309020205020404" pitchFamily="49" charset="-78"/>
                <a:cs typeface="Simplified Arabic Fixed" panose="02070309020205020404" pitchFamily="49" charset="-78"/>
              </a:rPr>
              <a:t>documents</a:t>
            </a:r>
          </a:p>
          <a:p>
            <a:pPr algn="ctr"/>
            <a:r>
              <a:rPr lang="en-US" sz="1600" dirty="0">
                <a:latin typeface="Courier New" panose="02070309020205020404" pitchFamily="49" charset="0"/>
                <a:cs typeface="Courier New" panose="02070309020205020404" pitchFamily="49" charset="0"/>
              </a:rPr>
              <a:t>~160K </a:t>
            </a:r>
            <a:r>
              <a:rPr lang="en-US" sz="1600" dirty="0">
                <a:latin typeface="Simplified Arabic Fixed" panose="02070309020205020404" pitchFamily="49" charset="-78"/>
                <a:cs typeface="Simplified Arabic Fixed" panose="02070309020205020404" pitchFamily="49" charset="-78"/>
              </a:rPr>
              <a:t>pages</a:t>
            </a:r>
          </a:p>
        </p:txBody>
      </p:sp>
      <p:sp>
        <p:nvSpPr>
          <p:cNvPr id="13" name="TextBox 12">
            <a:extLst>
              <a:ext uri="{FF2B5EF4-FFF2-40B4-BE49-F238E27FC236}">
                <a16:creationId xmlns:a16="http://schemas.microsoft.com/office/drawing/2014/main" id="{B966D2C5-83EA-2540-C51A-AF5DDE4B1254}"/>
              </a:ext>
            </a:extLst>
          </p:cNvPr>
          <p:cNvSpPr txBox="1"/>
          <p:nvPr/>
        </p:nvSpPr>
        <p:spPr>
          <a:xfrm>
            <a:off x="3691156" y="2036129"/>
            <a:ext cx="1847359" cy="584775"/>
          </a:xfrm>
          <a:prstGeom prst="rect">
            <a:avLst/>
          </a:prstGeom>
          <a:solidFill>
            <a:schemeClr val="bg1"/>
          </a:solidFill>
          <a:ln>
            <a:solidFill>
              <a:schemeClr val="tx1"/>
            </a:solidFill>
          </a:ln>
        </p:spPr>
        <p:txBody>
          <a:bodyPr wrap="square" rtlCol="0">
            <a:spAutoFit/>
          </a:bodyPr>
          <a:lstStyle/>
          <a:p>
            <a:pPr algn="ctr"/>
            <a:r>
              <a:rPr lang="en-US" sz="1600" dirty="0">
                <a:latin typeface="Courier New" panose="02070309020205020404" pitchFamily="49" charset="0"/>
                <a:cs typeface="Courier New" panose="02070309020205020404" pitchFamily="49" charset="0"/>
              </a:rPr>
              <a:t>~14K probable </a:t>
            </a:r>
          </a:p>
          <a:p>
            <a:pPr algn="ctr"/>
            <a:r>
              <a:rPr lang="en-US" sz="1600" dirty="0">
                <a:latin typeface="Courier New" panose="02070309020205020404" pitchFamily="49" charset="0"/>
                <a:cs typeface="Courier New" panose="02070309020205020404" pitchFamily="49" charset="0"/>
              </a:rPr>
              <a:t>references</a:t>
            </a:r>
            <a:endParaRPr lang="en-US" sz="1600" dirty="0">
              <a:latin typeface="Simplified Arabic Fixed" panose="02070309020205020404" pitchFamily="49" charset="-78"/>
              <a:cs typeface="Simplified Arabic Fixed" panose="02070309020205020404" pitchFamily="49" charset="-78"/>
            </a:endParaRPr>
          </a:p>
        </p:txBody>
      </p:sp>
      <p:sp>
        <p:nvSpPr>
          <p:cNvPr id="10" name="TextBox 9">
            <a:extLst>
              <a:ext uri="{FF2B5EF4-FFF2-40B4-BE49-F238E27FC236}">
                <a16:creationId xmlns:a16="http://schemas.microsoft.com/office/drawing/2014/main" id="{D19E96E1-C190-BF5D-F752-0C09C2BD6D13}"/>
              </a:ext>
            </a:extLst>
          </p:cNvPr>
          <p:cNvSpPr txBox="1"/>
          <p:nvPr/>
        </p:nvSpPr>
        <p:spPr>
          <a:xfrm>
            <a:off x="5706237" y="2036129"/>
            <a:ext cx="2406428" cy="584775"/>
          </a:xfrm>
          <a:prstGeom prst="rect">
            <a:avLst/>
          </a:prstGeom>
          <a:solidFill>
            <a:schemeClr val="bg1"/>
          </a:solidFill>
          <a:ln>
            <a:solidFill>
              <a:schemeClr val="tx1"/>
            </a:solidFill>
          </a:ln>
        </p:spPr>
        <p:txBody>
          <a:bodyPr wrap="none" rtlCol="0">
            <a:spAutoFit/>
          </a:bodyPr>
          <a:lstStyle/>
          <a:p>
            <a:pPr algn="ctr"/>
            <a:r>
              <a:rPr lang="en-US" sz="1600" dirty="0">
                <a:latin typeface="Courier New" panose="02070309020205020404" pitchFamily="49" charset="0"/>
                <a:cs typeface="Courier New" panose="02070309020205020404" pitchFamily="49" charset="0"/>
              </a:rPr>
              <a:t>1,856 journal refs</a:t>
            </a:r>
          </a:p>
          <a:p>
            <a:pPr algn="ctr"/>
            <a:r>
              <a:rPr lang="en-US" sz="1600" dirty="0">
                <a:latin typeface="Courier New" panose="02070309020205020404" pitchFamily="49" charset="0"/>
                <a:cs typeface="Courier New" panose="02070309020205020404" pitchFamily="49" charset="0"/>
              </a:rPr>
              <a:t>3,675 agency refs</a:t>
            </a:r>
            <a:endParaRPr lang="en-US" sz="1600" dirty="0">
              <a:latin typeface="Simplified Arabic Fixed" panose="02070309020205020404" pitchFamily="49" charset="-78"/>
              <a:cs typeface="Simplified Arabic Fixed" panose="02070309020205020404" pitchFamily="49" charset="-78"/>
            </a:endParaRPr>
          </a:p>
        </p:txBody>
      </p:sp>
      <p:pic>
        <p:nvPicPr>
          <p:cNvPr id="1026" name="Picture 2">
            <a:extLst>
              <a:ext uri="{FF2B5EF4-FFF2-40B4-BE49-F238E27FC236}">
                <a16:creationId xmlns:a16="http://schemas.microsoft.com/office/drawing/2014/main" id="{44C0A608-C69B-14F0-1275-6E6DF00206E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5342" y="3126328"/>
            <a:ext cx="4776681" cy="286600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Chart, bar chart, histogram&#10;&#10;Description automatically generated">
            <a:extLst>
              <a:ext uri="{FF2B5EF4-FFF2-40B4-BE49-F238E27FC236}">
                <a16:creationId xmlns:a16="http://schemas.microsoft.com/office/drawing/2014/main" id="{756E817C-A6AE-C31D-B1F5-94FDE9363229}"/>
              </a:ext>
            </a:extLst>
          </p:cNvPr>
          <p:cNvPicPr>
            <a:picLocks noChangeAspect="1"/>
          </p:cNvPicPr>
          <p:nvPr/>
        </p:nvPicPr>
        <p:blipFill>
          <a:blip r:embed="rId5"/>
          <a:stretch>
            <a:fillRect/>
          </a:stretch>
        </p:blipFill>
        <p:spPr>
          <a:xfrm>
            <a:off x="6621962" y="3126328"/>
            <a:ext cx="4624696" cy="2866009"/>
          </a:xfrm>
          <a:prstGeom prst="rect">
            <a:avLst/>
          </a:prstGeom>
        </p:spPr>
      </p:pic>
      <p:sp>
        <p:nvSpPr>
          <p:cNvPr id="6" name="Slide Number Placeholder 4">
            <a:extLst>
              <a:ext uri="{FF2B5EF4-FFF2-40B4-BE49-F238E27FC236}">
                <a16:creationId xmlns:a16="http://schemas.microsoft.com/office/drawing/2014/main" id="{F4BF9AE1-EAC4-9856-3850-AE85ABB98CA6}"/>
              </a:ext>
            </a:extLst>
          </p:cNvPr>
          <p:cNvSpPr>
            <a:spLocks noGrp="1"/>
          </p:cNvSpPr>
          <p:nvPr>
            <p:ph type="sldNum" sz="quarter" idx="12"/>
          </p:nvPr>
        </p:nvSpPr>
        <p:spPr>
          <a:xfrm>
            <a:off x="9037574" y="6310313"/>
            <a:ext cx="2743200" cy="365125"/>
          </a:xfrm>
        </p:spPr>
        <p:txBody>
          <a:bodyPr/>
          <a:lstStyle/>
          <a:p>
            <a:r>
              <a:rPr lang="en-US" dirty="0">
                <a:solidFill>
                  <a:schemeClr val="accent1"/>
                </a:solidFill>
                <a:latin typeface="Courier New" panose="02070309020205020404" pitchFamily="49" charset="0"/>
                <a:cs typeface="Courier New" panose="02070309020205020404" pitchFamily="49" charset="0"/>
              </a:rPr>
              <a:t>6</a:t>
            </a:r>
          </a:p>
        </p:txBody>
      </p:sp>
    </p:spTree>
    <p:extLst>
      <p:ext uri="{BB962C8B-B14F-4D97-AF65-F5344CB8AC3E}">
        <p14:creationId xmlns:p14="http://schemas.microsoft.com/office/powerpoint/2010/main" val="3963612112"/>
      </p:ext>
    </p:extLst>
  </p:cSld>
  <p:clrMapOvr>
    <a:masterClrMapping/>
  </p:clrMapOvr>
</p:sld>
</file>

<file path=ppt/theme/theme1.xml><?xml version="1.0" encoding="utf-8"?>
<a:theme xmlns:a="http://schemas.openxmlformats.org/drawingml/2006/main" name="Office Theme 2013 - 2022">
  <a:themeElements>
    <a:clrScheme name="Custom 1">
      <a:dk1>
        <a:srgbClr val="000000"/>
      </a:dk1>
      <a:lt1>
        <a:srgbClr val="FEFFFF"/>
      </a:lt1>
      <a:dk2>
        <a:srgbClr val="000000"/>
      </a:dk2>
      <a:lt2>
        <a:srgbClr val="E7E6E6"/>
      </a:lt2>
      <a:accent1>
        <a:srgbClr val="03989E"/>
      </a:accent1>
      <a:accent2>
        <a:srgbClr val="03989E"/>
      </a:accent2>
      <a:accent3>
        <a:srgbClr val="A5A5A5"/>
      </a:accent3>
      <a:accent4>
        <a:srgbClr val="A5A5A5"/>
      </a:accent4>
      <a:accent5>
        <a:srgbClr val="A5A5A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2013 - 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7596</TotalTime>
  <Words>2090</Words>
  <Application>Microsoft Macintosh PowerPoint</Application>
  <PresentationFormat>Widescreen</PresentationFormat>
  <Paragraphs>261</Paragraphs>
  <Slides>13</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Calibri Light</vt:lpstr>
      <vt:lpstr>Courier New</vt:lpstr>
      <vt:lpstr>Roboto</vt:lpstr>
      <vt:lpstr>Simplified Arabic Fixed</vt:lpstr>
      <vt:lpstr>Office Theme 2013 - 2022</vt:lpstr>
      <vt:lpstr>govscienceuseR:  Tools for quantifying science in policy</vt:lpstr>
      <vt:lpstr>Policymakers should  ‘listen to the science’</vt:lpstr>
      <vt:lpstr>Policymakers should  ‘listen to the science’</vt:lpstr>
      <vt:lpstr>PowerPoint Presentation</vt:lpstr>
      <vt:lpstr>Example case:  Groundwater Sustainability Plans (GSPs)</vt:lpstr>
      <vt:lpstr>Example case:  Groundwater Sustainability Plans (GSPs)</vt:lpstr>
      <vt:lpstr>PowerPoint Presentation</vt:lpstr>
      <vt:lpstr>PowerPoint Presentation</vt:lpstr>
      <vt:lpstr>PowerPoint Presentation</vt:lpstr>
      <vt:lpstr>PowerPoint Presentation</vt:lpstr>
      <vt:lpstr>PowerPoint Presentation</vt:lpstr>
      <vt:lpstr>PowerPoint Presentation</vt:lpstr>
      <vt:lpstr>govscienceuser.github.io/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govscienceuseR: Tools for quantifying science in policy</dc:title>
  <dc:creator>Liza Wood</dc:creator>
  <cp:lastModifiedBy>Liza Wood</cp:lastModifiedBy>
  <cp:revision>17</cp:revision>
  <dcterms:created xsi:type="dcterms:W3CDTF">2022-12-21T15:09:54Z</dcterms:created>
  <dcterms:modified xsi:type="dcterms:W3CDTF">2023-01-12T20:10:45Z</dcterms:modified>
</cp:coreProperties>
</file>

<file path=docProps/thumbnail.jpeg>
</file>